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6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7.xml" ContentType="application/vnd.openxmlformats-officedocument.drawingml.chartshapes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8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handoutMasterIdLst>
    <p:handoutMasterId r:id="rId33"/>
  </p:handoutMasterIdLst>
  <p:sldIdLst>
    <p:sldId id="31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382" r:id="rId30"/>
    <p:sldId id="310" r:id="rId3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K-1" initials="I" lastIdx="2" clrIdx="0">
    <p:extLst>
      <p:ext uri="{19B8F6BF-5375-455C-9EA6-DF929625EA0E}">
        <p15:presenceInfo xmlns:p15="http://schemas.microsoft.com/office/powerpoint/2012/main" userId="IK-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0000"/>
    <a:srgbClr val="F0F0F0"/>
    <a:srgbClr val="E1E1E1"/>
    <a:srgbClr val="4A4A4A"/>
    <a:srgbClr val="007F38"/>
    <a:srgbClr val="6D7570"/>
    <a:srgbClr val="C50000"/>
    <a:srgbClr val="ADA086"/>
    <a:srgbClr val="D39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3742" autoAdjust="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6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0943645818E-2"/>
          <c:y val="0.13671445466407756"/>
          <c:w val="0.95246913811270839"/>
          <c:h val="0.571443838585105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5567395703138107E-3"/>
                  <c:y val="-5.9922746839841832E-3"/>
                </c:manualLayout>
              </c:layout>
              <c:tx>
                <c:rich>
                  <a:bodyPr/>
                  <a:lstStyle/>
                  <a:p>
                    <a:fld id="{785826A3-CA71-4BCB-AABE-3CD6DFFA3C73}" type="VALUE">
                      <a:rPr lang="en-US" smtClean="0">
                        <a:latin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72-4DC4-9707-59887BFFE1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21.954999999999998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1-41F7-A40F-55AC648A1410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775474371837785E-3"/>
                  <c:y val="4.8905454409049265E-4"/>
                </c:manualLayout>
              </c:layout>
              <c:tx>
                <c:rich>
                  <a:bodyPr/>
                  <a:lstStyle/>
                  <a:p>
                    <a:fld id="{A33FB450-3636-4C7E-B1D4-7E77D63982C5}" type="VALUE">
                      <a:rPr lang="en-US" sz="1600" b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53-4BA1-8CD8-D79813B43F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23.228000000000002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91-41F7-A40F-55AC648A1410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24.882999999999999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91-41F7-A40F-55AC648A1410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26.372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72-4DC4-9707-59887BFFE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overlap val="-100"/>
        <c:axId val="116466816"/>
        <c:axId val="116468352"/>
      </c:barChart>
      <c:catAx>
        <c:axId val="11646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16468352"/>
        <c:crosses val="autoZero"/>
        <c:auto val="1"/>
        <c:lblAlgn val="ctr"/>
        <c:lblOffset val="100"/>
        <c:noMultiLvlLbl val="0"/>
      </c:catAx>
      <c:valAx>
        <c:axId val="116468352"/>
        <c:scaling>
          <c:orientation val="minMax"/>
          <c:max val="27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646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20006705941935"/>
          <c:y val="0.70768850575846021"/>
          <c:w val="0.66551145544594059"/>
          <c:h val="7.0997131021557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55941016509458"/>
          <c:y val="0.30641962614540019"/>
          <c:w val="0.88163706493417837"/>
          <c:h val="0.51594088911793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10 мес. 2021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19676894958143"/>
                      <c:h val="0.21101303875724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A82-46E3-AD53-323216608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9845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A-49F2-9759-76C87DACDFB2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10 мес. 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48754722707985"/>
                      <c:h val="0.235401480422660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A82-46E3-AD53-323216608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9899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7A-49F2-9759-76C87DACDF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0"/>
        <c:axId val="167656064"/>
        <c:axId val="167661952"/>
      </c:barChart>
      <c:catAx>
        <c:axId val="16765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67661952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67661952"/>
        <c:scaling>
          <c:orientation val="minMax"/>
          <c:max val="10000"/>
          <c:min val="2000"/>
        </c:scaling>
        <c:delete val="1"/>
        <c:axPos val="l"/>
        <c:numFmt formatCode="#,##0" sourceLinked="1"/>
        <c:majorTickMark val="out"/>
        <c:minorTickMark val="none"/>
        <c:tickLblPos val="nextTo"/>
        <c:crossAx val="16765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0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799712775758644"/>
          <c:y val="0.83598602569553726"/>
          <c:w val="0.89200287224241359"/>
          <c:h val="9.42251105401548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87764949359967"/>
          <c:y val="4.9073904756877604E-2"/>
          <c:w val="0.86290956012769482"/>
          <c:h val="0.69504404725772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9 мес. 2021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42081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7B-4E44-8DFE-4127D631237D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9 мес. 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43087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7B-4E44-8DFE-4127D63123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51196800"/>
        <c:axId val="151198336"/>
      </c:barChart>
      <c:catAx>
        <c:axId val="15119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51198336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51198336"/>
        <c:scaling>
          <c:orientation val="minMax"/>
          <c:max val="50000"/>
          <c:min val="30000"/>
        </c:scaling>
        <c:delete val="1"/>
        <c:axPos val="l"/>
        <c:numFmt formatCode="#,##0" sourceLinked="1"/>
        <c:majorTickMark val="out"/>
        <c:minorTickMark val="none"/>
        <c:tickLblPos val="nextTo"/>
        <c:crossAx val="151196800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0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2416601029568328"/>
          <c:y val="0.74343116292065659"/>
          <c:w val="0.70573979610900295"/>
          <c:h val="8.9074887051402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633975141609275E-2"/>
          <c:y val="0.15494030299254616"/>
          <c:w val="0.94566067402843745"/>
          <c:h val="0.76353081882519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202380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F-8047-948D-F6A33F12F4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96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237352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F-8047-948D-F6A33F12F49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2023-2025 (план)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Arial" panose="020B0604020202020204" pitchFamily="34" charset="0"/>
                      </a:rPr>
                      <a:t>205 000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588-4E8A-BC45-D4CFB8728B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DF-8047-948D-F6A33F12F4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51337984"/>
        <c:axId val="151352064"/>
      </c:barChart>
      <c:catAx>
        <c:axId val="15133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51352064"/>
        <c:crosses val="autoZero"/>
        <c:auto val="1"/>
        <c:lblAlgn val="ctr"/>
        <c:lblOffset val="100"/>
        <c:noMultiLvlLbl val="0"/>
      </c:catAx>
      <c:valAx>
        <c:axId val="151352064"/>
        <c:scaling>
          <c:orientation val="minMax"/>
          <c:min val="10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15133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73377744445595"/>
          <c:y val="0.92007004628005473"/>
          <c:w val="0.82226622255554405"/>
          <c:h val="6.714916864596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94710362979103"/>
          <c:y val="0.10076072397665932"/>
          <c:w val="0.69687032264566129"/>
          <c:h val="0.607397592846772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5.6630000000000003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8-B940-AA76-0089CE8DC839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926949964652477E-3"/>
                  <c:y val="1.3914532716731088E-2"/>
                </c:manualLayout>
              </c:layout>
              <c:tx>
                <c:rich>
                  <a:bodyPr/>
                  <a:lstStyle/>
                  <a:p>
                    <a:fld id="{84146324-60F4-6D41-96B6-075824D1A631}" type="VALUE">
                      <a:rPr lang="en-US" smtClean="0">
                        <a:latin typeface="Arial" panose="020B0604020202020204" pitchFamily="34" charset="0"/>
                      </a:rPr>
                      <a:pPr/>
                      <a:t>[ЗНАЧЕНИЕ]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8650538056712"/>
                      <c:h val="0.117145593397491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7-49DE-86F5-1BCC8A873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6.3940000000000001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8-B940-AA76-0089CE8DC839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7.0460000000000003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8-B940-AA76-0089CE8DC839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7.6210000000000004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1-4FE3-B132-DCBFC6811C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0"/>
        <c:overlap val="-100"/>
        <c:axId val="178392448"/>
        <c:axId val="178558848"/>
      </c:barChart>
      <c:catAx>
        <c:axId val="17839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78558848"/>
        <c:crosses val="autoZero"/>
        <c:auto val="1"/>
        <c:lblAlgn val="ctr"/>
        <c:lblOffset val="100"/>
        <c:noMultiLvlLbl val="0"/>
      </c:catAx>
      <c:valAx>
        <c:axId val="178558848"/>
        <c:scaling>
          <c:orientation val="minMax"/>
          <c:min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17839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16787899927788"/>
          <c:y val="0.70534710533670397"/>
          <c:w val="0.55593646445261768"/>
          <c:h val="7.9046655445656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02673322854896E-2"/>
          <c:y val="4.4782830214855532E-2"/>
          <c:w val="0.9113168854292989"/>
          <c:h val="0.654214670866337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</c:formatCode>
                <c:ptCount val="1"/>
                <c:pt idx="0">
                  <c:v>19.75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4-0B4B-A334-19222BDC464A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1247884953966896E-4"/>
                  <c:y val="1.5267994172675483E-2"/>
                </c:manualLayout>
              </c:layout>
              <c:tx>
                <c:rich>
                  <a:bodyPr/>
                  <a:lstStyle/>
                  <a:p>
                    <a:fld id="{84146324-60F4-6D41-96B6-075824D1A631}" type="VALUE">
                      <a:rPr lang="en-US" smtClean="0">
                        <a:latin typeface="Arial" panose="020B0604020202020204" pitchFamily="34" charset="0"/>
                      </a:rPr>
                      <a:pPr/>
                      <a:t>[ЗНАЧЕНИЕ]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52614146368513"/>
                      <c:h val="0.117145456119696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489-4CD9-8BA8-412A10272B44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</c:formatCode>
                <c:ptCount val="1"/>
                <c:pt idx="0">
                  <c:v>21.155999999999999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F4-0B4B-A334-19222BDC464A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0.00</c:formatCode>
                <c:ptCount val="1"/>
                <c:pt idx="0">
                  <c:v>24.26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02-4551-B632-8E585F8CB57D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</c:formatCode>
                <c:ptCount val="1"/>
                <c:pt idx="0">
                  <c:v>26.771999999999998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02-4551-B632-8E585F8CB5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0"/>
        <c:overlap val="-100"/>
        <c:axId val="189183488"/>
        <c:axId val="189185024"/>
      </c:barChart>
      <c:catAx>
        <c:axId val="18918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89185024"/>
        <c:crosses val="autoZero"/>
        <c:auto val="1"/>
        <c:lblAlgn val="ctr"/>
        <c:lblOffset val="100"/>
        <c:noMultiLvlLbl val="0"/>
      </c:catAx>
      <c:valAx>
        <c:axId val="189185024"/>
        <c:scaling>
          <c:orientation val="minMax"/>
          <c:max val="30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18918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73940579421316"/>
          <c:y val="0.71223149068279668"/>
          <c:w val="0.69447505698638512"/>
          <c:h val="7.2358751217532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09651362708573"/>
          <c:y val="4.6833750190618119E-2"/>
          <c:w val="0.61506229360675624"/>
          <c:h val="0.730403970004995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D39C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B3-4BB9-BCD3-4974A895E2DD}"/>
              </c:ext>
            </c:extLst>
          </c:dPt>
          <c:dPt>
            <c:idx val="1"/>
            <c:bubble3D val="0"/>
            <c:spPr>
              <a:solidFill>
                <a:srgbClr val="4A4A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B3-4BB9-BCD3-4974A895E2DD}"/>
              </c:ext>
            </c:extLst>
          </c:dPt>
          <c:dPt>
            <c:idx val="2"/>
            <c:bubble3D val="0"/>
            <c:spPr>
              <a:solidFill>
                <a:srgbClr val="007F3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B3-4BB9-BCD3-4974A895E2DD}"/>
              </c:ext>
            </c:extLst>
          </c:dPt>
          <c:dPt>
            <c:idx val="3"/>
            <c:bubble3D val="0"/>
            <c:spPr>
              <a:solidFill>
                <a:srgbClr val="C5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0B3-4BB9-BCD3-4974A895E2DD}"/>
              </c:ext>
            </c:extLst>
          </c:dPt>
          <c:dPt>
            <c:idx val="4"/>
            <c:bubble3D val="0"/>
            <c:spPr>
              <a:solidFill>
                <a:srgbClr val="BFBC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0B3-4BB9-BCD3-4974A895E2DD}"/>
              </c:ext>
            </c:extLst>
          </c:dPt>
          <c:dLbls>
            <c:dLbl>
              <c:idx val="0"/>
              <c:layout>
                <c:manualLayout>
                  <c:x val="-0.2210201184329785"/>
                  <c:y val="-3.99690237180196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</a:rPr>
                      <a:t>НДФЛ 304 млн. рублей</a:t>
                    </a:r>
                    <a:endParaRPr lang="ru-RU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B3-4BB9-BCD3-4974A895E2DD}"/>
                </c:ext>
              </c:extLst>
            </c:dLbl>
            <c:dLbl>
              <c:idx val="1"/>
              <c:layout>
                <c:manualLayout>
                  <c:x val="0.17295905268964024"/>
                  <c:y val="-0.130821008774800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>
                        <a:latin typeface="Arial" panose="020B0604020202020204" pitchFamily="34" charset="0"/>
                      </a:rPr>
                      <a:t>Неналоговые доходы 133,2 млн. рублей</a:t>
                    </a:r>
                    <a:endParaRPr lang="ru-RU" dirty="0">
                      <a:latin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Roboto" panose="02000000000000000000" pitchFamily="2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95236322886283"/>
                      <c:h val="0.261033421399406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0B3-4BB9-BCD3-4974A895E2DD}"/>
                </c:ext>
              </c:extLst>
            </c:dLbl>
            <c:dLbl>
              <c:idx val="2"/>
              <c:layout>
                <c:manualLayout>
                  <c:x val="0.162170856964374"/>
                  <c:y val="0.1456441286958694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</a:rPr>
                      <a:t>Прочие</a:t>
                    </a:r>
                    <a:r>
                      <a:rPr lang="ru-RU" baseline="0" dirty="0" smtClean="0">
                        <a:latin typeface="Arial" panose="020B0604020202020204" pitchFamily="34" charset="0"/>
                      </a:rPr>
                      <a:t> 107 млн. рублей</a:t>
                    </a:r>
                    <a:endParaRPr lang="ru-RU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B3-4BB9-BCD3-4974A895E2DD}"/>
                </c:ext>
              </c:extLst>
            </c:dLbl>
            <c:dLbl>
              <c:idx val="3"/>
              <c:layout>
                <c:manualLayout>
                  <c:x val="-7.3851254928032725E-2"/>
                  <c:y val="0.2363892429569843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</a:rPr>
                      <a:t>Земельный</a:t>
                    </a:r>
                    <a:r>
                      <a:rPr lang="ru-RU" baseline="0" dirty="0" smtClean="0">
                        <a:latin typeface="Arial" panose="020B0604020202020204" pitchFamily="34" charset="0"/>
                      </a:rPr>
                      <a:t> налог 52 млн. рублей</a:t>
                    </a:r>
                    <a:endParaRPr lang="ru-RU" dirty="0" smtClean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B3-4BB9-BCD3-4974A895E2DD}"/>
                </c:ext>
              </c:extLst>
            </c:dLbl>
            <c:dLbl>
              <c:idx val="4"/>
              <c:layout>
                <c:manualLayout>
                  <c:x val="-0.16442441430033619"/>
                  <c:y val="6.17416872356002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>
                        <a:latin typeface="Arial" panose="020B0604020202020204" pitchFamily="34" charset="0"/>
                      </a:rPr>
                      <a:t>Имущественный</a:t>
                    </a:r>
                    <a:r>
                      <a:rPr lang="ru-RU" baseline="0" dirty="0" smtClean="0">
                        <a:latin typeface="Arial" panose="020B0604020202020204" pitchFamily="34" charset="0"/>
                      </a:rPr>
                      <a:t> налог 12,8 млн. рублей</a:t>
                    </a:r>
                    <a:endParaRPr lang="ru-RU" dirty="0">
                      <a:latin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Roboto" panose="02000000000000000000" pitchFamily="2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08310442061147"/>
                      <c:h val="0.22972902419888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0B3-4BB9-BCD3-4974A895E2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Неналоговые доходы</c:v>
                </c:pt>
                <c:pt idx="2">
                  <c:v>Прочие</c:v>
                </c:pt>
                <c:pt idx="3">
                  <c:v>Земельный налог</c:v>
                </c:pt>
                <c:pt idx="4">
                  <c:v>Имущественный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290</c:v>
                </c:pt>
                <c:pt idx="1">
                  <c:v>111.27</c:v>
                </c:pt>
                <c:pt idx="2">
                  <c:v>85</c:v>
                </c:pt>
                <c:pt idx="3">
                  <c:v>51</c:v>
                </c:pt>
                <c:pt idx="4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0B3-4BB9-BCD3-4974A895E2D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47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0943645818E-2"/>
          <c:y val="5.581874643029109E-2"/>
          <c:w val="0.95246913811270839"/>
          <c:h val="0.652339546818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6646391224317757E-4"/>
                  <c:y val="6.087895347622808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7F38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defRPr>
                    </a:pPr>
                    <a:fld id="{D3641A8B-D793-4572-95A6-E1A5BCA0F947}" type="VALUE">
                      <a:rPr lang="en-US" sz="1800" b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rgbClr val="007F38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1800" b="0" baseline="0" dirty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F38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98544175527045"/>
                      <c:h val="0.11714566724332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04B-46F0-AD00-CFECC20AC3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39759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B0-4F38-8DF8-F57816E5B2C1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42026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B0-4F38-8DF8-F57816E5B2C1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45262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7-494B-99A5-DFEC7912B97B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48203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7-494B-99A5-DFEC7912B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193673472"/>
        <c:axId val="193679360"/>
      </c:barChart>
      <c:catAx>
        <c:axId val="19367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93679360"/>
        <c:crosses val="autoZero"/>
        <c:auto val="1"/>
        <c:lblAlgn val="ctr"/>
        <c:lblOffset val="100"/>
        <c:noMultiLvlLbl val="0"/>
      </c:catAx>
      <c:valAx>
        <c:axId val="193679360"/>
        <c:scaling>
          <c:orientation val="minMax"/>
          <c:min val="2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19367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87028577036081"/>
          <c:y val="0.70768858384383659"/>
          <c:w val="0.65867634609046977"/>
          <c:h val="7.0997131021557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0943645818E-2"/>
          <c:y val="5.581874643029109E-2"/>
          <c:w val="0.95246913811270839"/>
          <c:h val="0.652339546818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6646391224317757E-4"/>
                  <c:y val="6.087895347622808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7F38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defRPr>
                    </a:pPr>
                    <a:fld id="{D3641A8B-D793-4572-95A6-E1A5BCA0F947}" type="VALUE">
                      <a:rPr lang="en-US" sz="1800" b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rgbClr val="007F38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1800" b="0" baseline="0" dirty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F38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98544175527045"/>
                      <c:h val="0.11714566724332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63F-4664-B0DE-D5D8CA1E80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B6-4AD5-888A-770C4F69FA29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25756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B6-4AD5-888A-770C4F69FA29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26528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2-4591-AAE7-D9A3AF1D333C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27590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2-4591-AAE7-D9A3AF1D3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194142208"/>
        <c:axId val="194143744"/>
      </c:barChart>
      <c:catAx>
        <c:axId val="19414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94143744"/>
        <c:crosses val="autoZero"/>
        <c:auto val="1"/>
        <c:lblAlgn val="ctr"/>
        <c:lblOffset val="100"/>
        <c:noMultiLvlLbl val="0"/>
      </c:catAx>
      <c:valAx>
        <c:axId val="194143744"/>
        <c:scaling>
          <c:orientation val="minMax"/>
          <c:min val="18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19414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81887426645915"/>
          <c:y val="0.71068472118582871"/>
          <c:w val="0.62677916909827314"/>
          <c:h val="7.0997131021557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0943645818E-2"/>
          <c:y val="5.581874643029109E-2"/>
          <c:w val="0.95246913811270839"/>
          <c:h val="0.652339546818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95009957551938E-3"/>
                  <c:y val="2.70609001481790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7F38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defRPr>
                    </a:pPr>
                    <a:fld id="{84146324-60F4-6D41-96B6-075824D1A631}" type="VALUE">
                      <a:rPr lang="en-US" sz="1800" b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rgbClr val="007F38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1800" b="0" baseline="0" dirty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F38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03689225589352"/>
                      <c:h val="0.117145593397491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98-43B4-B343-B102FBFE97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5.3049999999999997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5-4A19-A21D-9273480224CF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575619182868955E-3"/>
                  <c:y val="-2.5070827979015988E-3"/>
                </c:manualLayout>
              </c:layout>
              <c:tx>
                <c:rich>
                  <a:bodyPr/>
                  <a:lstStyle/>
                  <a:p>
                    <a:fld id="{5E98F176-F47E-4748-A7A8-17A201DA3DF5}" type="VALUE">
                      <a:rPr lang="en-US">
                        <a:latin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85-4A19-A21D-9273480224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5.5229999999999997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85-4A19-A21D-9273480224CF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5.7519999999999998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85-4A19-A21D-9273480224CF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0.000</c:formatCode>
                <c:ptCount val="1"/>
                <c:pt idx="0">
                  <c:v>6.0839999999999996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43-47E0-BC78-8371C4728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overlap val="-100"/>
        <c:axId val="116656384"/>
        <c:axId val="116674560"/>
      </c:barChart>
      <c:catAx>
        <c:axId val="11665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16674560"/>
        <c:crosses val="autoZero"/>
        <c:auto val="1"/>
        <c:lblAlgn val="ctr"/>
        <c:lblOffset val="100"/>
        <c:noMultiLvlLbl val="0"/>
      </c:catAx>
      <c:valAx>
        <c:axId val="11667456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665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20006705941935"/>
          <c:y val="0.70768850575846021"/>
          <c:w val="0.67006819501625436"/>
          <c:h val="7.0997131021557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6048802602E-2"/>
          <c:y val="3.4132648049615671E-3"/>
          <c:w val="0.95246913811270839"/>
          <c:h val="0.74801060857350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F38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A33-4C28-9AA6-562FFDB7C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5.3840000000000003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8-B940-AA76-0089CE8DC839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766806935642472E-3"/>
                  <c:y val="1.39145864958083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rgbClr val="6D7570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defRPr>
                    </a:pPr>
                    <a:fld id="{84146324-60F4-6D41-96B6-075824D1A631}" type="VALUE">
                      <a:rPr lang="en-US" b="0" smtClean="0">
                        <a:latin typeface="Arial" panose="020B0604020202020204" pitchFamily="34" charset="0"/>
                      </a:rPr>
                      <a:pPr>
                        <a:defRPr sz="1600">
                          <a:solidFill>
                            <a:srgbClr val="6D7570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b="0" baseline="0" dirty="0">
                        <a:latin typeface="Arial" panose="020B060402020202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6D7570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33-4C28-9AA6-562FFDB7C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5.6529999999999996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8-B940-AA76-0089CE8DC839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6D757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A33-4C28-9AA6-562FFDB7C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5.9349999999999996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8-B940-AA76-0089CE8DC839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6D757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A33-4C28-9AA6-562FFDB7C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0.000</c:formatCode>
                <c:ptCount val="1"/>
                <c:pt idx="0">
                  <c:v>6.2320000000000002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97-44B7-866A-9BB1CBF6AB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0"/>
        <c:overlap val="-100"/>
        <c:axId val="116435584"/>
        <c:axId val="116449664"/>
      </c:barChart>
      <c:catAx>
        <c:axId val="11643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16449664"/>
        <c:crosses val="autoZero"/>
        <c:auto val="1"/>
        <c:lblAlgn val="ctr"/>
        <c:lblOffset val="100"/>
        <c:noMultiLvlLbl val="0"/>
      </c:catAx>
      <c:valAx>
        <c:axId val="116449664"/>
        <c:scaling>
          <c:orientation val="minMax"/>
          <c:max val="7"/>
          <c:min val="3"/>
        </c:scaling>
        <c:delete val="1"/>
        <c:axPos val="l"/>
        <c:numFmt formatCode="General" sourceLinked="1"/>
        <c:majorTickMark val="out"/>
        <c:minorTickMark val="none"/>
        <c:tickLblPos val="nextTo"/>
        <c:crossAx val="11643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18759728327781"/>
          <c:y val="0.77034573252472582"/>
          <c:w val="0.66464453013794345"/>
          <c:h val="8.5435809443129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5475668237078"/>
          <c:y val="4.6833750190618119E-2"/>
          <c:w val="0.56120403688166431"/>
          <c:h val="0.6393004924289544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D39C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30-4DC1-8019-280BC5E50DF0}"/>
              </c:ext>
            </c:extLst>
          </c:dPt>
          <c:dPt>
            <c:idx val="1"/>
            <c:bubble3D val="0"/>
            <c:spPr>
              <a:solidFill>
                <a:srgbClr val="4A4A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30-4DC1-8019-280BC5E50DF0}"/>
              </c:ext>
            </c:extLst>
          </c:dPt>
          <c:dPt>
            <c:idx val="2"/>
            <c:bubble3D val="0"/>
            <c:spPr>
              <a:solidFill>
                <a:srgbClr val="007F3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30-4DC1-8019-280BC5E50D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30-4DC1-8019-280BC5E50DF0}"/>
              </c:ext>
            </c:extLst>
          </c:dPt>
          <c:dLbls>
            <c:dLbl>
              <c:idx val="0"/>
              <c:layout>
                <c:manualLayout>
                  <c:x val="-9.9968315137760999E-2"/>
                  <c:y val="-0.1136097659698655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28%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30-4DC1-8019-280BC5E50DF0}"/>
                </c:ext>
              </c:extLst>
            </c:dLbl>
            <c:dLbl>
              <c:idx val="1"/>
              <c:layout>
                <c:manualLayout>
                  <c:x val="0.11189466691667201"/>
                  <c:y val="-6.0339067036832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21%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030-4DC1-8019-280BC5E50DF0}"/>
                </c:ext>
              </c:extLst>
            </c:dLbl>
            <c:dLbl>
              <c:idx val="2"/>
              <c:layout>
                <c:manualLayout>
                  <c:x val="0.11653864992801222"/>
                  <c:y val="-5.68602663612586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7,5%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030-4DC1-8019-280BC5E50DF0}"/>
                </c:ext>
              </c:extLst>
            </c:dLbl>
            <c:dLbl>
              <c:idx val="3"/>
              <c:layout>
                <c:manualLayout>
                  <c:x val="-0.3654664081391929"/>
                  <c:y val="-2.84853440230726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030-4DC1-8019-280BC5E50D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B6B6B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ООО "Ак Барс Пестрецы"</c:v>
                </c:pt>
                <c:pt idx="1">
                  <c:v>ООО "Шали-Агро"</c:v>
                </c:pt>
                <c:pt idx="2">
                  <c:v>ООО "Гаврилова"</c:v>
                </c:pt>
                <c:pt idx="3">
                  <c:v>Иные земледельцы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#,##0">
                  <c:v>28</c:v>
                </c:pt>
                <c:pt idx="1">
                  <c:v>21</c:v>
                </c:pt>
                <c:pt idx="2" formatCode="General">
                  <c:v>7.5</c:v>
                </c:pt>
                <c:pt idx="3" formatCode="General">
                  <c:v>43.05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30-4DC1-8019-280BC5E50DF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47"/>
        <c:holeSize val="77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658021889211426"/>
          <c:y val="0.6985484551920017"/>
          <c:w val="0.57682836952303984"/>
          <c:h val="0.23352495521451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6E747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5475668237078"/>
          <c:y val="4.6833750190618119E-2"/>
          <c:w val="0.56120403688166431"/>
          <c:h val="0.6393004924289544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D39C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30-4DC1-8019-280BC5E50DF0}"/>
              </c:ext>
            </c:extLst>
          </c:dPt>
          <c:dPt>
            <c:idx val="1"/>
            <c:bubble3D val="0"/>
            <c:spPr>
              <a:solidFill>
                <a:srgbClr val="4A4A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30-4DC1-8019-280BC5E50DF0}"/>
              </c:ext>
            </c:extLst>
          </c:dPt>
          <c:dPt>
            <c:idx val="2"/>
            <c:bubble3D val="0"/>
            <c:spPr>
              <a:solidFill>
                <a:srgbClr val="007F3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30-4DC1-8019-280BC5E50DF0}"/>
              </c:ext>
            </c:extLst>
          </c:dPt>
          <c:dLbls>
            <c:dLbl>
              <c:idx val="0"/>
              <c:layout>
                <c:manualLayout>
                  <c:x val="-9.9968315137760999E-2"/>
                  <c:y val="-0.1136097659698655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55,8%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30-4DC1-8019-280BC5E50DF0}"/>
                </c:ext>
              </c:extLst>
            </c:dLbl>
            <c:dLbl>
              <c:idx val="1"/>
              <c:layout>
                <c:manualLayout>
                  <c:x val="0.14267078549681456"/>
                  <c:y val="7.58752255664848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16,1%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030-4DC1-8019-280BC5E50DF0}"/>
                </c:ext>
              </c:extLst>
            </c:dLbl>
            <c:dLbl>
              <c:idx val="2"/>
              <c:layout>
                <c:manualLayout>
                  <c:x val="-0.11428223942305686"/>
                  <c:y val="5.05075688026303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28%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030-4DC1-8019-280BC5E50D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B6B6B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Зерновые и зернобобовые культуры</c:v>
                </c:pt>
                <c:pt idx="1">
                  <c:v>Технические культуры</c:v>
                </c:pt>
                <c:pt idx="2">
                  <c:v>Кормовые культуры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#,##0">
                  <c:v>55.8</c:v>
                </c:pt>
                <c:pt idx="1">
                  <c:v>16.100000000000001</c:v>
                </c:pt>
                <c:pt idx="2" formatCode="General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30-4DC1-8019-280BC5E50DF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47"/>
        <c:holeSize val="77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891976732527356"/>
          <c:y val="0.70518929915771755"/>
          <c:w val="0.57682836952303984"/>
          <c:h val="0.200320954154486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6E747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35193718403085E-2"/>
          <c:y val="0.14268946286319034"/>
          <c:w val="0.92591972494782715"/>
          <c:h val="0.54906181884103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10 мес. 2021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20859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77-45E7-B542-B64929B9AF4B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10 мес. 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21037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77-45E7-B542-B64929B9AF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50"/>
        <c:overlap val="-100"/>
        <c:axId val="133821184"/>
        <c:axId val="133822720"/>
      </c:barChart>
      <c:catAx>
        <c:axId val="13382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33822720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33822720"/>
        <c:scaling>
          <c:orientation val="minMax"/>
          <c:min val="1000"/>
        </c:scaling>
        <c:delete val="1"/>
        <c:axPos val="l"/>
        <c:numFmt formatCode="#,##0" sourceLinked="1"/>
        <c:majorTickMark val="out"/>
        <c:minorTickMark val="none"/>
        <c:tickLblPos val="nextTo"/>
        <c:crossAx val="13382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0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6215207298009846"/>
          <c:y val="0.68859440943613592"/>
          <c:w val="0.74581950706873656"/>
          <c:h val="9.21559272581175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55941016509458"/>
          <c:y val="0.30641962614540019"/>
          <c:w val="0.88163706493417837"/>
          <c:h val="0.51594088911793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10 мес. 2021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28000359272304"/>
                      <c:h val="0.21101303875724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BA9-4A4F-82A3-B57BB513CF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3868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8C-4B1E-9A15-1F9DCA1A6083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10 мес. 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82048579964605"/>
                      <c:h val="0.235401480422660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BA9-4A4F-82A3-B57BB513CF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8C-4B1E-9A15-1F9DCA1A60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0"/>
        <c:axId val="151479424"/>
        <c:axId val="151480960"/>
      </c:barChart>
      <c:catAx>
        <c:axId val="1514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51480960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51480960"/>
        <c:scaling>
          <c:orientation val="minMax"/>
          <c:max val="4000"/>
          <c:min val="2000"/>
        </c:scaling>
        <c:delete val="1"/>
        <c:axPos val="l"/>
        <c:numFmt formatCode="#,##0" sourceLinked="1"/>
        <c:majorTickMark val="out"/>
        <c:minorTickMark val="none"/>
        <c:tickLblPos val="nextTo"/>
        <c:crossAx val="15147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0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799712775758644"/>
          <c:y val="0.83598602569553726"/>
          <c:w val="0.89200287224241359"/>
          <c:h val="9.42251105401548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26530425176386"/>
          <c:y val="0.13884137132528027"/>
          <c:w val="0.8374231129356311"/>
          <c:h val="0.52560492015200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10 мес. 2021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E2-40C0-9E43-8E904A254EDB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10 мес. 2022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56845524510152"/>
                      <c:h val="0.254804585651087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1B0-4C05-90F3-37506D54CC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E2-40C0-9E43-8E904A254E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0"/>
        <c:axId val="133961216"/>
        <c:axId val="133962752"/>
      </c:barChart>
      <c:catAx>
        <c:axId val="13396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33962752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33962752"/>
        <c:scaling>
          <c:orientation val="minMax"/>
          <c:max val="55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3396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0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4.3115828126050314E-3"/>
          <c:y val="0.66899191467109143"/>
          <c:w val="0.97025415252954117"/>
          <c:h val="0.10767644898354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87764949359967"/>
          <c:y val="0.23821409797402893"/>
          <c:w val="0.86290956012769482"/>
          <c:h val="0.505903754534519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10 мес. 2021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28789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75-47B2-AB1F-B25CA6769216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10 мес. 2022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29064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75-47B2-AB1F-B25CA67692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0"/>
        <c:overlap val="-100"/>
        <c:axId val="151529344"/>
        <c:axId val="151530880"/>
      </c:barChart>
      <c:catAx>
        <c:axId val="15152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51530880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51530880"/>
        <c:scaling>
          <c:orientation val="minMax"/>
          <c:max val="31000"/>
          <c:min val="19000"/>
        </c:scaling>
        <c:delete val="1"/>
        <c:axPos val="l"/>
        <c:numFmt formatCode="#,##0" sourceLinked="1"/>
        <c:majorTickMark val="out"/>
        <c:minorTickMark val="none"/>
        <c:tickLblPos val="nextTo"/>
        <c:crossAx val="151529344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0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2416601029568328"/>
          <c:y val="0.74343116292065659"/>
          <c:w val="0.70573979610900295"/>
          <c:h val="8.9074887051402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8T15:30:13.614" idx="1">
    <p:pos x="10" y="10"/>
    <p:text>Цифры за 9 мес.2021 неправильные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0.74436</cdr:y>
    </cdr:from>
    <cdr:to>
      <cdr:x>0.67528</cdr:x>
      <cdr:y>0.83149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090311" y="2366390"/>
          <a:ext cx="732765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0.65798</cdr:x>
      <cdr:y>0.74436</cdr:y>
    </cdr:from>
    <cdr:to>
      <cdr:x>0.83326</cdr:x>
      <cdr:y>0.83149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750765" y="2366390"/>
          <a:ext cx="732765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0.18261</cdr:x>
      <cdr:y>0.74436</cdr:y>
    </cdr:from>
    <cdr:to>
      <cdr:x>0.3349</cdr:x>
      <cdr:y>0.82423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017898" y="3155186"/>
          <a:ext cx="84888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007F38"/>
              </a:solidFill>
              <a:latin typeface="Arial" panose="020B0604020202020204" pitchFamily="34" charset="0"/>
              <a:cs typeface="Arial" panose="020B0604020202020204" pitchFamily="34" charset="0"/>
            </a:rPr>
            <a:t>оценка</a:t>
          </a:r>
          <a:endParaRPr lang="ru-RU" sz="1600" dirty="0">
            <a:solidFill>
              <a:srgbClr val="007F38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0.66709</cdr:x>
      <cdr:y>0.74436</cdr:y>
    </cdr:from>
    <cdr:to>
      <cdr:x>0.84278</cdr:x>
      <cdr:y>0.83149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788850" y="2366390"/>
          <a:ext cx="73449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0.50911</cdr:x>
      <cdr:y>0.74436</cdr:y>
    </cdr:from>
    <cdr:to>
      <cdr:x>0.6848</cdr:x>
      <cdr:y>0.83149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128396" y="2366390"/>
          <a:ext cx="73449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0.19172</cdr:x>
      <cdr:y>0.74436</cdr:y>
    </cdr:from>
    <cdr:to>
      <cdr:x>0.34362</cdr:x>
      <cdr:y>0.82423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068678" y="3155186"/>
          <a:ext cx="84670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007F38"/>
              </a:solidFill>
              <a:latin typeface="Arial" panose="020B0604020202020204" pitchFamily="34" charset="0"/>
              <a:cs typeface="Arial" panose="020B0604020202020204" pitchFamily="34" charset="0"/>
            </a:rPr>
            <a:t>оценка</a:t>
          </a:r>
          <a:endParaRPr lang="ru-RU" sz="1600" dirty="0">
            <a:solidFill>
              <a:srgbClr val="007F38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0.34149</cdr:x>
      <cdr:y>0.74436</cdr:y>
    </cdr:from>
    <cdr:to>
      <cdr:x>0.51677</cdr:x>
      <cdr:y>0.83149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427640" y="2366390"/>
          <a:ext cx="732765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0.2646</cdr:x>
      <cdr:y>0.26897</cdr:y>
    </cdr:from>
    <cdr:to>
      <cdr:x>0.82005</cdr:x>
      <cdr:y>0.44421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7DA0B6E8-122E-B640-AE72-190ECCA97320}"/>
            </a:ext>
          </a:extLst>
        </cdr:cNvPr>
        <cdr:cNvSpPr/>
      </cdr:nvSpPr>
      <cdr:spPr>
        <a:xfrm xmlns:a="http://schemas.openxmlformats.org/drawingml/2006/main">
          <a:off x="1747027" y="1558940"/>
          <a:ext cx="3667371" cy="1015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defRPr/>
          </a:pPr>
          <a:r>
            <a:rPr lang="ru-RU" sz="2000" dirty="0" smtClean="0">
              <a:solidFill>
                <a:srgbClr val="6D75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Всего 107 483 </a:t>
          </a:r>
        </a:p>
        <a:p xmlns:a="http://schemas.openxmlformats.org/drawingml/2006/main">
          <a:pPr lvl="0" algn="ctr">
            <a:defRPr/>
          </a:pPr>
          <a:r>
            <a:rPr lang="ru-RU" sz="2000" dirty="0" smtClean="0">
              <a:solidFill>
                <a:srgbClr val="6D75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тонн зерна </a:t>
          </a:r>
        </a:p>
        <a:p xmlns:a="http://schemas.openxmlformats.org/drawingml/2006/main">
          <a:pPr lvl="0" algn="ctr">
            <a:defRPr/>
          </a:pPr>
          <a:r>
            <a:rPr lang="ru-RU" sz="2000" dirty="0" smtClean="0">
              <a:solidFill>
                <a:srgbClr val="6D75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собрано</a:t>
          </a:r>
          <a:endParaRPr lang="ru-RU" sz="2000" b="0" dirty="0">
            <a:solidFill>
              <a:srgbClr val="4A4A4A"/>
            </a:solidFill>
            <a:latin typeface="Arial" panose="020B0604020202020204" pitchFamily="34" charset="0"/>
            <a:ea typeface="Roboto" panose="02000000000000000000" pitchFamily="2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0.2646</cdr:x>
      <cdr:y>0.27041</cdr:y>
    </cdr:from>
    <cdr:to>
      <cdr:x>0.82005</cdr:x>
      <cdr:y>0.47784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7DA0B6E8-122E-B640-AE72-190ECCA97320}"/>
            </a:ext>
          </a:extLst>
        </cdr:cNvPr>
        <cdr:cNvSpPr/>
      </cdr:nvSpPr>
      <cdr:spPr>
        <a:xfrm xmlns:a="http://schemas.openxmlformats.org/drawingml/2006/main">
          <a:off x="1310271" y="1163561"/>
          <a:ext cx="2750528" cy="892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defRPr/>
          </a:pPr>
          <a:r>
            <a:rPr lang="ru-RU" sz="1600" dirty="0" smtClean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57,7 </a:t>
          </a:r>
          <a:r>
            <a:rPr lang="ru-RU" sz="1600" dirty="0" smtClean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тыс. </a:t>
          </a:r>
          <a:r>
            <a:rPr lang="ru-RU" sz="1600" dirty="0" smtClean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га </a:t>
          </a:r>
        </a:p>
        <a:p xmlns:a="http://schemas.openxmlformats.org/drawingml/2006/main">
          <a:pPr lvl="0" algn="ctr">
            <a:defRPr/>
          </a:pPr>
          <a:r>
            <a:rPr lang="ru-RU" sz="1600" dirty="0" smtClean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прогнозная посевная </a:t>
          </a:r>
        </a:p>
        <a:p xmlns:a="http://schemas.openxmlformats.org/drawingml/2006/main">
          <a:pPr lvl="0" algn="ctr">
            <a:defRPr/>
          </a:pPr>
          <a:r>
            <a:rPr lang="ru-RU" sz="1600" dirty="0" smtClean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площадь на 2023 </a:t>
          </a:r>
          <a:r>
            <a:rPr lang="ru-RU" sz="2000" dirty="0" smtClean="0">
              <a:solidFill>
                <a:srgbClr val="6D75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г.</a:t>
          </a:r>
          <a:endParaRPr lang="ru-RU" sz="2000" b="0" dirty="0">
            <a:solidFill>
              <a:srgbClr val="4A4A4A"/>
            </a:solidFill>
            <a:latin typeface="Arial" panose="020B0604020202020204" pitchFamily="34" charset="0"/>
            <a:ea typeface="Roboto" panose="02000000000000000000" pitchFamily="2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0.21078</cdr:x>
      <cdr:y>0</cdr:y>
    </cdr:from>
    <cdr:to>
      <cdr:x>0.98923</cdr:x>
      <cdr:y>0.1131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4623" y="-466346"/>
          <a:ext cx="2343815" cy="2865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rPr>
            <a:t>Производство </a:t>
          </a:r>
          <a:r>
            <a:rPr lang="ru-RU" sz="1200" dirty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rPr>
            <a:t>мяса, тонн</a:t>
          </a:r>
          <a:r>
            <a:rPr lang="ru-RU" sz="1200" dirty="0">
              <a:solidFill>
                <a:srgbClr val="6D7570"/>
              </a:solidFill>
              <a:latin typeface="Arial" panose="020B0604020202020204" pitchFamily="34" charset="0"/>
            </a:rPr>
            <a:t>.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0.08093</cdr:x>
      <cdr:y>0</cdr:y>
    </cdr:from>
    <cdr:to>
      <cdr:x>1</cdr:x>
      <cdr:y>0.16246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2820" y="0"/>
          <a:ext cx="355255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rPr>
            <a:t>Средняя заработная плата работников АПК, рублей</a:t>
          </a:r>
          <a:endParaRPr lang="ru-RU" dirty="0">
            <a:solidFill>
              <a:srgbClr val="6D7570"/>
            </a:solidFill>
            <a:latin typeface="Arial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0.20084</cdr:x>
      <cdr:y>0.75635</cdr:y>
    </cdr:from>
    <cdr:to>
      <cdr:x>0.36349</cdr:x>
      <cdr:y>0.84348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39636" y="2404507"/>
          <a:ext cx="679994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007F38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оценка</a:t>
          </a:r>
          <a:endParaRPr lang="ru-RU" sz="1200" dirty="0">
            <a:solidFill>
              <a:srgbClr val="007F38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0.3506</cdr:x>
      <cdr:y>0.75635</cdr:y>
    </cdr:from>
    <cdr:to>
      <cdr:x>0.52629</cdr:x>
      <cdr:y>0.84348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65726" y="2404507"/>
          <a:ext cx="73449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2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0.50911</cdr:x>
      <cdr:y>0.75635</cdr:y>
    </cdr:from>
    <cdr:to>
      <cdr:x>0.6848</cdr:x>
      <cdr:y>0.84348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128396" y="2404507"/>
          <a:ext cx="73449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2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0.66709</cdr:x>
      <cdr:y>0.75635</cdr:y>
    </cdr:from>
    <cdr:to>
      <cdr:x>0.84278</cdr:x>
      <cdr:y>0.84348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788850" y="2404507"/>
          <a:ext cx="73449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200" dirty="0">
            <a:latin typeface="Arial" panose="020B06040202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0.20084</cdr:x>
      <cdr:y>0.75635</cdr:y>
    </cdr:from>
    <cdr:to>
      <cdr:x>0.36349</cdr:x>
      <cdr:y>0.84348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39636" y="2404507"/>
          <a:ext cx="679994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007F38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оценка</a:t>
          </a:r>
          <a:endParaRPr lang="ru-RU" sz="1200" dirty="0">
            <a:solidFill>
              <a:srgbClr val="007F38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0.3506</cdr:x>
      <cdr:y>0.75635</cdr:y>
    </cdr:from>
    <cdr:to>
      <cdr:x>0.52629</cdr:x>
      <cdr:y>0.84348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65726" y="2404507"/>
          <a:ext cx="73449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2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0.50911</cdr:x>
      <cdr:y>0.75635</cdr:y>
    </cdr:from>
    <cdr:to>
      <cdr:x>0.6848</cdr:x>
      <cdr:y>0.84348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128396" y="2404507"/>
          <a:ext cx="73449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2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0.66709</cdr:x>
      <cdr:y>0.75635</cdr:y>
    </cdr:from>
    <cdr:to>
      <cdr:x>0.84278</cdr:x>
      <cdr:y>0.84348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788850" y="2404507"/>
          <a:ext cx="734496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200" dirty="0">
            <a:latin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DACBB-0851-4A82-AA28-0A9FFE70F01E}" type="datetimeFigureOut">
              <a:rPr lang="ru-RU" smtClean="0">
                <a:latin typeface="Arial" panose="020B0604020202020204" pitchFamily="34" charset="0"/>
              </a:rPr>
              <a:t>22.11.2022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ACD80-9BAA-48DB-AEB2-7C9E861AA508}" type="slidenum">
              <a:rPr lang="ru-RU" smtClean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373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B94763D-D09E-4290-A6EF-5AE43CF6F23F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48303FD-7650-449E-9D4D-39F6320B0E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64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89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540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723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80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145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135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848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6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38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24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43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27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03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9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36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19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5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4EE75-01DF-4CD2-9A67-4108425A54C4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2EEF6-AB37-4EA9-9C2F-1B17A7878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1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A8B9EB-F752-44FD-A596-82FB4E49065E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89D9D-8006-41BB-988E-F5AD7B099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7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2A060-E618-47DC-8B09-B54F72A9DA75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0F9E1-CA14-4788-B12D-07FD4992E5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19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C34EE75-01DF-4CD2-9A67-4108425A54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942EEF6-AB37-4EA9-9C2F-1B17A7878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1032735-D766-4440-81F7-12869CBA2C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9EF36E0-EB16-40D2-88F8-0DABA532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C16CFDE9-F78E-4A45-849C-38411D3192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306D111-452E-4C07-A244-7F2F3ED849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1178068-B712-4CB5-9E73-B95C3C004B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082E583-FEE3-409B-9C3D-28231CA99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1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238E85D8-879F-4D44-9D97-C4543F9419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E389AEB-D5B1-4605-8A26-924BB22306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82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4331FC03-A052-4B88-AA5D-EF27A61F1E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A4BDF6B-049D-4AAF-A222-FEFA69DDF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80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9B1EAEA-BBBD-4FFB-B5C0-0F1089195B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7FF03BD-3BE2-4F6B-9370-022F281DD1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80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D5A8A3E9-B900-4779-ABA1-3608C155CF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294437F-429E-4BB0-8210-C8484B82B9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5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032735-D766-4440-81F7-12869CBA2CB1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F36E0-EB16-40D2-88F8-0DABA53262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45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72FC5F2-0B28-4C56-A958-52B9FD0F94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CE6E2A4-970B-41D6-9FE3-359E963985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BA8B9EB-F752-44FD-A596-82FB4E4906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E789D9D-8006-41BB-988E-F5AD7B099E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85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322A060-E618-47DC-8B09-B54F72A9DA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C940F9E1-CA14-4788-B12D-07FD4992E5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3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6CFDE9-F78E-4A45-849C-38411D3192FC}" type="datetime1">
              <a:rPr lang="en-US" smtClean="0"/>
              <a:t>11/22/2022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6D111-452E-4C07-A244-7F2F3ED84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178068-B712-4CB5-9E73-B95C3C004B57}" type="datetime1">
              <a:rPr lang="en-US" smtClean="0"/>
              <a:t>11/22/2022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2E583-FEE3-409B-9C3D-28231CA997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E85D8-879F-4D44-9D97-C4543F941910}" type="datetime1">
              <a:rPr lang="en-US" smtClean="0"/>
              <a:t>11/22/2022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9AEB-D5B1-4605-8A26-924BB22306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8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31FC03-A052-4B88-AA5D-EF27A61F1E95}" type="datetime1">
              <a:rPr lang="en-US" smtClean="0"/>
              <a:t>11/22/2022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BDF6B-049D-4AAF-A222-FEFA69DDFD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8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B1EAEA-BBBD-4FFB-B5C0-0F1089195B96}" type="datetime1">
              <a:rPr lang="en-US" smtClean="0"/>
              <a:t>11/22/2022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F03BD-3BE2-4F6B-9370-022F281DD1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8A3E9-B900-4779-ABA1-3608C155CFFB}" type="datetime1">
              <a:rPr lang="en-US" smtClean="0"/>
              <a:t>11/22/2022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4437F-429E-4BB0-8210-C8484B82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1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FC5F2-0B28-4C56-A958-52B9FD0F94F0}" type="datetime1">
              <a:rPr lang="en-US" smtClean="0"/>
              <a:t>11/22/2022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6E2A4-970B-41D6-9FE3-359E963985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3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FD8494-9C6A-45A3-837E-FBFD0159345E}" type="datetime1">
              <a:rPr lang="en-US" smtClean="0"/>
              <a:pPr>
                <a:defRPr/>
              </a:pPr>
              <a:t>11/22/2022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3F7927-DA24-4A7D-A27F-E06A481031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7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7EFD8494-9C6A-45A3-837E-FBFD015934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E3F7927-DA24-4A7D-A27F-E06A481031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6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6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.png"/><Relationship Id="rId9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45AC948-B73A-B842-AFBF-90F77611D3D6}"/>
              </a:ext>
            </a:extLst>
          </p:cNvPr>
          <p:cNvSpPr txBox="1"/>
          <p:nvPr/>
        </p:nvSpPr>
        <p:spPr>
          <a:xfrm>
            <a:off x="731521" y="2590838"/>
            <a:ext cx="1146047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ПРОГНОЗ СОЦИАЛЬНО - ЭКОНОМИЧЕСКОГО </a:t>
            </a:r>
          </a:p>
          <a:p>
            <a:pPr algn="ctr"/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РАЗВИТИЯ ПЕСТРЕЧИНСКОГО РАЙОНА НА </a:t>
            </a:r>
            <a:r>
              <a:rPr lang="ru-RU" sz="3200" b="1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2023</a:t>
            </a:r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 ГОД </a:t>
            </a:r>
          </a:p>
          <a:p>
            <a:pPr algn="ctr"/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 ПЛАНОВЫЙ ПЕРИОД </a:t>
            </a:r>
            <a:r>
              <a:rPr lang="ru-RU" sz="3200" b="1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2024</a:t>
            </a:r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 И </a:t>
            </a:r>
            <a:r>
              <a:rPr lang="ru-RU" sz="3200" b="1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2025</a:t>
            </a:r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 ГОДОВ</a:t>
            </a:r>
          </a:p>
          <a:p>
            <a:pPr algn="ctr"/>
            <a:endParaRPr lang="ru-RU" sz="26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831E063-C11B-F448-BB20-D8DF37E54CDA}"/>
              </a:ext>
            </a:extLst>
          </p:cNvPr>
          <p:cNvCxnSpPr>
            <a:cxnSpLocks/>
          </p:cNvCxnSpPr>
          <p:nvPr/>
        </p:nvCxnSpPr>
        <p:spPr>
          <a:xfrm>
            <a:off x="4131329" y="4308469"/>
            <a:ext cx="4572086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581C692-2009-CC4C-BFF8-E6B5CCC13471}"/>
              </a:ext>
            </a:extLst>
          </p:cNvPr>
          <p:cNvSpPr txBox="1"/>
          <p:nvPr/>
        </p:nvSpPr>
        <p:spPr>
          <a:xfrm>
            <a:off x="8035977" y="6353053"/>
            <a:ext cx="415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Докладчик: </a:t>
            </a:r>
            <a:r>
              <a:rPr lang="ru-RU" sz="2000" dirty="0" smtClean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_______________</a:t>
            </a:r>
            <a:endParaRPr lang="ru-RU" sz="2000" dirty="0">
              <a:solidFill>
                <a:srgbClr val="6E74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5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EF55E4D-15FD-4840-A785-3976ADC7EDAB}"/>
              </a:ext>
            </a:extLst>
          </p:cNvPr>
          <p:cNvGraphicFramePr/>
          <p:nvPr>
            <p:extLst/>
          </p:nvPr>
        </p:nvGraphicFramePr>
        <p:xfrm>
          <a:off x="5892521" y="1284095"/>
          <a:ext cx="6242883" cy="4093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6551354" y="1434167"/>
            <a:ext cx="5004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202</a:t>
            </a:r>
            <a:r>
              <a:rPr lang="en-US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году </a:t>
            </a:r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план выполнен </a:t>
            </a:r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на  </a:t>
            </a:r>
            <a:r>
              <a:rPr lang="ru-RU" sz="1600" dirty="0">
                <a:solidFill>
                  <a:srgbClr val="007F38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7F38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19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793C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0373" y="1056709"/>
            <a:ext cx="214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Ввод жилья, кв</a:t>
            </a:r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. м</a:t>
            </a:r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6D7570"/>
              </a:solidFill>
              <a:latin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829340" y="5085818"/>
            <a:ext cx="541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Реализовано</a:t>
            </a:r>
            <a:r>
              <a:rPr lang="ru-RU" sz="28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 14 </a:t>
            </a:r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программ </a:t>
            </a:r>
          </a:p>
          <a:p>
            <a:pPr algn="ctr" defTabSz="914377">
              <a:defRPr/>
            </a:pPr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на сумму </a:t>
            </a:r>
            <a:r>
              <a:rPr lang="ru-RU" sz="28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334 млн. рублей</a:t>
            </a:r>
          </a:p>
          <a:p>
            <a:pPr algn="ctr" defTabSz="914377">
              <a:defRPr/>
            </a:pPr>
            <a:endParaRPr lang="ru-RU" sz="2800" dirty="0">
              <a:solidFill>
                <a:srgbClr val="6D75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8435" r="12102"/>
          <a:stretch/>
        </p:blipFill>
        <p:spPr>
          <a:xfrm>
            <a:off x="1077840" y="1008491"/>
            <a:ext cx="5414400" cy="40608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41633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1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 врачебной амбулатории в д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Куюки</a:t>
            </a:r>
            <a:endParaRPr lang="ru-RU" sz="22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36959" r="11027"/>
          <a:stretch/>
        </p:blipFill>
        <p:spPr>
          <a:xfrm>
            <a:off x="6538831" y="1675109"/>
            <a:ext cx="5413248" cy="406080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0" b="28430"/>
          <a:stretch/>
        </p:blipFill>
        <p:spPr>
          <a:xfrm>
            <a:off x="891051" y="1675107"/>
            <a:ext cx="5414400" cy="40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9"/>
          <a:stretch/>
        </p:blipFill>
        <p:spPr>
          <a:xfrm>
            <a:off x="1232" y="0"/>
            <a:ext cx="12068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1026" name="Picture 2" descr="https://sun9-north.userapi.com/sun9-88/s/v1/ig2/WM98QnQ-248ODnpE8I02-MDsH2-ChT2SqjsY67mbA5c1hM0iG1kLHciuZegTg-ZoOzkovCVwZxNXs8orTmaB2L4w.jpg?size=1600x1197&amp;quality=95&amp;type=albu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19" y="3450535"/>
            <a:ext cx="3467211" cy="25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east.userapi.com/sun9-34/s/v1/ig2/d-REdAkOgAL1sZ3FP1Tqo_-aiuXJ-Gh3zsawv2lOlhplcPt1_MvCfJepjqnVuZ9ErdCNuEvA23TfUpU2Y2jIJgRw.jpg?size=1600x1200&amp;quality=95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38" y="1912432"/>
            <a:ext cx="3780076" cy="283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north.userapi.com/sun9-88/s/v1/ig2/iVjiZRb-A9y-75IYDcd_509_oAljIVYFLSifFcSpDS0i0acI6t61b64z409JiOP1qrHX19Qb8VgWHw4i5EMnG8DB.jpg?size=1600x1200&amp;quality=95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929" y="665332"/>
            <a:ext cx="3429791" cy="257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8" y="1951505"/>
            <a:ext cx="3737672" cy="28039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204" y="787235"/>
            <a:ext cx="64038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Благоустройство 19 дворов по программе «Наш Двор»</a:t>
            </a:r>
            <a:endParaRPr lang="ru-RU" sz="22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33871" y="597812"/>
            <a:ext cx="11235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Капитальный ремонт 16 жилых домов </a:t>
            </a:r>
          </a:p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н.п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Пестрецы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Кощаково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Ленино-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Кокушкино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Пановка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Кулаево</a:t>
            </a:r>
            <a:endParaRPr lang="ru-RU" sz="22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27198"/>
          <a:stretch/>
        </p:blipFill>
        <p:spPr>
          <a:xfrm>
            <a:off x="833871" y="1391080"/>
            <a:ext cx="3600000" cy="2581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t="5274" r="26379" b="1706"/>
          <a:stretch/>
        </p:blipFill>
        <p:spPr>
          <a:xfrm>
            <a:off x="4633000" y="1391081"/>
            <a:ext cx="3582683" cy="2585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t="16288" r="484" b="11151"/>
          <a:stretch/>
        </p:blipFill>
        <p:spPr>
          <a:xfrm>
            <a:off x="8414812" y="1388866"/>
            <a:ext cx="3600000" cy="2583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r="6964" b="38788"/>
          <a:stretch/>
        </p:blipFill>
        <p:spPr>
          <a:xfrm>
            <a:off x="4633000" y="4134979"/>
            <a:ext cx="3582683" cy="25839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1" y="4134979"/>
            <a:ext cx="3600000" cy="25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9EF36E0-EB16-40D2-88F8-0DABA53262D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711201" y="660379"/>
            <a:ext cx="5803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Ремонт пищеблоков в Богородской,</a:t>
            </a:r>
          </a:p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Ленино-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Кокушкинской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Кощаковской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СОШ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6514419" y="667129"/>
            <a:ext cx="541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Капитальный ремонт 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детского сада </a:t>
            </a:r>
            <a:endParaRPr lang="ru-RU" sz="22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Старое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Шигалеево</a:t>
            </a:r>
            <a:endParaRPr lang="ru-RU" sz="22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6" r="16954"/>
          <a:stretch/>
        </p:blipFill>
        <p:spPr>
          <a:xfrm>
            <a:off x="891051" y="1657371"/>
            <a:ext cx="5414400" cy="4060800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6" t="6594" r="4534"/>
          <a:stretch/>
        </p:blipFill>
        <p:spPr>
          <a:xfrm rot="5400000">
            <a:off x="7191219" y="980571"/>
            <a:ext cx="4060800" cy="54144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9656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2" name="Рисунок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7"/>
          <a:stretch/>
        </p:blipFill>
        <p:spPr>
          <a:xfrm>
            <a:off x="6501131" y="1657371"/>
            <a:ext cx="5414400" cy="406080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1" y="1657371"/>
            <a:ext cx="5414400" cy="40608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1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Установка уличного 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646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9EF36E0-EB16-40D2-88F8-0DABA53262D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ятиугольник 8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33871" y="797131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дорожный фонд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0" b="13846"/>
          <a:stretch/>
        </p:blipFill>
        <p:spPr>
          <a:xfrm>
            <a:off x="829340" y="1452853"/>
            <a:ext cx="3604531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7"/>
          <a:stretch/>
        </p:blipFill>
        <p:spPr>
          <a:xfrm>
            <a:off x="829340" y="4140271"/>
            <a:ext cx="3604531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23" y="4140271"/>
            <a:ext cx="3604531" cy="2520000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4638051" y="1452854"/>
            <a:ext cx="3596076" cy="25274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/>
          <a:stretch/>
        </p:blipFill>
        <p:spPr>
          <a:xfrm>
            <a:off x="8438307" y="1445367"/>
            <a:ext cx="3603416" cy="25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9EF36E0-EB16-40D2-88F8-0DABA53262D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ятиугольник 8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b="5098"/>
          <a:stretch/>
        </p:blipFill>
        <p:spPr>
          <a:xfrm>
            <a:off x="4631271" y="4147217"/>
            <a:ext cx="3600000" cy="2562351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"/>
          <a:stretch/>
        </p:blipFill>
        <p:spPr>
          <a:xfrm>
            <a:off x="4631271" y="1414022"/>
            <a:ext cx="3600000" cy="2552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/>
          <a:stretch/>
        </p:blipFill>
        <p:spPr>
          <a:xfrm>
            <a:off x="932571" y="1394461"/>
            <a:ext cx="3600000" cy="25717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/>
          <a:stretch/>
        </p:blipFill>
        <p:spPr>
          <a:xfrm>
            <a:off x="8428672" y="1414021"/>
            <a:ext cx="3600000" cy="253833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33871" y="797131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Парк «Детский городок» в с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ru-RU" sz="22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Пестрецы</a:t>
            </a:r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(2 очередь)</a:t>
            </a:r>
            <a:endParaRPr lang="ru-RU" sz="22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70" y="4147217"/>
            <a:ext cx="3551601" cy="25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816408"/>
            <a:ext cx="5436096" cy="4077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0"/>
          <a:stretch/>
        </p:blipFill>
        <p:spPr>
          <a:xfrm>
            <a:off x="1295467" y="1187665"/>
            <a:ext cx="4800533" cy="47443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7435" y="726000"/>
            <a:ext cx="110618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 ФАП и капитальный ремонт здания исполкома в с. Ковали</a:t>
            </a:r>
            <a:endParaRPr lang="ru-RU" sz="22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СВОДНЫЙ РЕЙТИНГ СОЦИАЛЬНО-ЭКОНОМИЧЕСКОГО РАЗВИТИЯ</a:t>
            </a:r>
          </a:p>
        </p:txBody>
      </p:sp>
      <p:sp>
        <p:nvSpPr>
          <p:cNvPr id="119" name="Стрелка вверх 118">
            <a:extLst>
              <a:ext uri="{FF2B5EF4-FFF2-40B4-BE49-F238E27FC236}">
                <a16:creationId xmlns:a16="http://schemas.microsoft.com/office/drawing/2014/main" id="{B6536CFC-76EE-D54D-914A-8C14DDDA46A6}"/>
              </a:ext>
            </a:extLst>
          </p:cNvPr>
          <p:cNvSpPr/>
          <p:nvPr/>
        </p:nvSpPr>
        <p:spPr>
          <a:xfrm>
            <a:off x="1478774" y="1662246"/>
            <a:ext cx="172479" cy="360407"/>
          </a:xfrm>
          <a:prstGeom prst="upArrow">
            <a:avLst/>
          </a:prstGeom>
          <a:solidFill>
            <a:srgbClr val="007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srgbClr val="00793C"/>
              </a:solidFill>
              <a:latin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836FB35-8E33-DE41-A71D-571356FCF169}"/>
              </a:ext>
            </a:extLst>
          </p:cNvPr>
          <p:cNvSpPr txBox="1"/>
          <p:nvPr/>
        </p:nvSpPr>
        <p:spPr>
          <a:xfrm>
            <a:off x="1743808" y="3569027"/>
            <a:ext cx="544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Объем инвестиций в основной капитал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E4BF40B-031D-0B4C-AFC2-8B5F889B8411}"/>
              </a:ext>
            </a:extLst>
          </p:cNvPr>
          <p:cNvSpPr txBox="1"/>
          <p:nvPr/>
        </p:nvSpPr>
        <p:spPr>
          <a:xfrm>
            <a:off x="1743808" y="4125011"/>
            <a:ext cx="54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Общая площадь жилых домов, введённых в эксплуатацию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1FB146A-CF2A-6E4F-BD2B-B9DAE378962A}"/>
              </a:ext>
            </a:extLst>
          </p:cNvPr>
          <p:cNvSpPr txBox="1"/>
          <p:nvPr/>
        </p:nvSpPr>
        <p:spPr>
          <a:xfrm>
            <a:off x="1723916" y="6239392"/>
            <a:ext cx="544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Уровень зарегистрированной безработицы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8916B94-B1C9-1C48-8266-2DCFBB3C9938}"/>
              </a:ext>
            </a:extLst>
          </p:cNvPr>
          <p:cNvSpPr txBox="1"/>
          <p:nvPr/>
        </p:nvSpPr>
        <p:spPr>
          <a:xfrm>
            <a:off x="1751276" y="1656048"/>
            <a:ext cx="544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Валовая продукция сельского хозяйства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136A082E-43C1-D84E-8F72-C978162D87AC}"/>
              </a:ext>
            </a:extLst>
          </p:cNvPr>
          <p:cNvSpPr/>
          <p:nvPr/>
        </p:nvSpPr>
        <p:spPr>
          <a:xfrm>
            <a:off x="1125264" y="3648291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2000" b="1" dirty="0">
                <a:solidFill>
                  <a:srgbClr val="4A4A4A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6EAB27E4-4022-AA49-85EE-5D611EB7E945}"/>
              </a:ext>
            </a:extLst>
          </p:cNvPr>
          <p:cNvSpPr/>
          <p:nvPr/>
        </p:nvSpPr>
        <p:spPr>
          <a:xfrm>
            <a:off x="1051409" y="1608888"/>
            <a:ext cx="358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b="1" dirty="0">
                <a:solidFill>
                  <a:srgbClr val="00793C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57580D9-CD13-0046-850D-3C571A057988}"/>
              </a:ext>
            </a:extLst>
          </p:cNvPr>
          <p:cNvSpPr/>
          <p:nvPr/>
        </p:nvSpPr>
        <p:spPr>
          <a:xfrm>
            <a:off x="1042917" y="5588431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7FD5AEFB-5782-E546-AB15-3448DF963FAA}"/>
              </a:ext>
            </a:extLst>
          </p:cNvPr>
          <p:cNvSpPr/>
          <p:nvPr/>
        </p:nvSpPr>
        <p:spPr>
          <a:xfrm>
            <a:off x="1114239" y="4305552"/>
            <a:ext cx="249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114ED24F-0486-2E41-91FB-DAC1B7981E49}"/>
              </a:ext>
            </a:extLst>
          </p:cNvPr>
          <p:cNvSpPr/>
          <p:nvPr/>
        </p:nvSpPr>
        <p:spPr>
          <a:xfrm>
            <a:off x="1037193" y="2809101"/>
            <a:ext cx="622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b="1" dirty="0">
                <a:solidFill>
                  <a:srgbClr val="007F38"/>
                </a:solidFill>
                <a:latin typeface="Arial" panose="020B0604020202020204" pitchFamily="34" charset="0"/>
              </a:rPr>
              <a:t>25</a:t>
            </a: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EFFD8F4D-4AD8-9F4A-80E9-FC78207C1549}"/>
              </a:ext>
            </a:extLst>
          </p:cNvPr>
          <p:cNvSpPr/>
          <p:nvPr/>
        </p:nvSpPr>
        <p:spPr>
          <a:xfrm>
            <a:off x="1114241" y="5237438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endParaRPr lang="ru-RU" sz="1600" dirty="0">
              <a:solidFill>
                <a:srgbClr val="646464"/>
              </a:solidFill>
              <a:latin typeface="Arial" panose="020B0604020202020204" pitchFamily="34" charset="0"/>
            </a:endParaRP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19692A76-C10F-C541-A25B-8D054F91ABE8}"/>
              </a:ext>
            </a:extLst>
          </p:cNvPr>
          <p:cNvSpPr/>
          <p:nvPr/>
        </p:nvSpPr>
        <p:spPr>
          <a:xfrm>
            <a:off x="1026497" y="6239392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35</a:t>
            </a:r>
          </a:p>
        </p:txBody>
      </p: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915CC476-FEC0-CB4F-9DF7-E581D7FC0EA9}"/>
              </a:ext>
            </a:extLst>
          </p:cNvPr>
          <p:cNvGrpSpPr/>
          <p:nvPr/>
        </p:nvGrpSpPr>
        <p:grpSpPr>
          <a:xfrm>
            <a:off x="7409866" y="665415"/>
            <a:ext cx="4575935" cy="5218202"/>
            <a:chOff x="7278285" y="713610"/>
            <a:chExt cx="3682510" cy="4637332"/>
          </a:xfrm>
        </p:grpSpPr>
        <p:sp>
          <p:nvSpPr>
            <p:cNvPr id="141" name="Прямоугольник 140">
              <a:extLst>
                <a:ext uri="{FF2B5EF4-FFF2-40B4-BE49-F238E27FC236}">
                  <a16:creationId xmlns:a16="http://schemas.microsoft.com/office/drawing/2014/main" id="{5E5FFE85-0672-D842-AF42-0163B2011706}"/>
                </a:ext>
              </a:extLst>
            </p:cNvPr>
            <p:cNvSpPr/>
            <p:nvPr/>
          </p:nvSpPr>
          <p:spPr>
            <a:xfrm>
              <a:off x="7364356" y="713610"/>
              <a:ext cx="3596439" cy="3008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ru-RU" sz="17300" dirty="0">
                  <a:solidFill>
                    <a:srgbClr val="00793C"/>
                  </a:solidFill>
                  <a:latin typeface="Arial" panose="020B0604020202020204" pitchFamily="34" charset="0"/>
                  <a:ea typeface="Roboto" panose="02000000000000000000" pitchFamily="2" charset="0"/>
                  <a:cs typeface="Times New Roman" pitchFamily="18" charset="0"/>
                </a:rPr>
                <a:t>  </a:t>
              </a:r>
              <a:r>
                <a:rPr lang="ru-RU" sz="21399" dirty="0">
                  <a:solidFill>
                    <a:srgbClr val="00793C"/>
                  </a:solidFill>
                  <a:latin typeface="Arial" panose="020B0604020202020204" pitchFamily="34" charset="0"/>
                  <a:ea typeface="Roboto" panose="02000000000000000000" pitchFamily="2" charset="0"/>
                  <a:cs typeface="Times New Roman" pitchFamily="18" charset="0"/>
                </a:rPr>
                <a:t>9</a:t>
              </a:r>
              <a:endParaRPr lang="ru-RU" sz="25699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48892E7-B0CB-7442-8DC6-E8D6F7B012E8}"/>
                </a:ext>
              </a:extLst>
            </p:cNvPr>
            <p:cNvSpPr txBox="1"/>
            <p:nvPr/>
          </p:nvSpPr>
          <p:spPr>
            <a:xfrm>
              <a:off x="7278285" y="3518384"/>
              <a:ext cx="3549112" cy="183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ru-RU" sz="3200" dirty="0">
                  <a:solidFill>
                    <a:srgbClr val="4A4A4A"/>
                  </a:solidFill>
                  <a:latin typeface="Arial" panose="020B0604020202020204" pitchFamily="34" charset="0"/>
                  <a:ea typeface="Roboto" panose="02000000000000000000" pitchFamily="2" charset="0"/>
                </a:rPr>
                <a:t>место в рейтинге социально-экономического развития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61FB146A-CF2A-6E4F-BD2B-B9DAE378962A}"/>
              </a:ext>
            </a:extLst>
          </p:cNvPr>
          <p:cNvSpPr txBox="1"/>
          <p:nvPr/>
        </p:nvSpPr>
        <p:spPr>
          <a:xfrm>
            <a:off x="1751276" y="4988772"/>
            <a:ext cx="544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Налоговые и неналоговые доходы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19692A76-C10F-C541-A25B-8D054F91ABE8}"/>
              </a:ext>
            </a:extLst>
          </p:cNvPr>
          <p:cNvSpPr/>
          <p:nvPr/>
        </p:nvSpPr>
        <p:spPr>
          <a:xfrm>
            <a:off x="1042917" y="4982068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18</a:t>
            </a:r>
          </a:p>
        </p:txBody>
      </p:sp>
      <p:sp>
        <p:nvSpPr>
          <p:cNvPr id="137" name="Стрелка вверх 136">
            <a:extLst>
              <a:ext uri="{FF2B5EF4-FFF2-40B4-BE49-F238E27FC236}">
                <a16:creationId xmlns:a16="http://schemas.microsoft.com/office/drawing/2014/main" id="{AE646876-063B-034D-9121-53E56DAE3A34}"/>
              </a:ext>
            </a:extLst>
          </p:cNvPr>
          <p:cNvSpPr/>
          <p:nvPr/>
        </p:nvSpPr>
        <p:spPr>
          <a:xfrm rot="10800000">
            <a:off x="1482726" y="5625023"/>
            <a:ext cx="172479" cy="360407"/>
          </a:xfrm>
          <a:prstGeom prst="upArrow">
            <a:avLst/>
          </a:prstGeom>
          <a:solidFill>
            <a:srgbClr val="B60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srgbClr val="00793C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FB146A-CF2A-6E4F-BD2B-B9DAE378962A}"/>
              </a:ext>
            </a:extLst>
          </p:cNvPr>
          <p:cNvSpPr txBox="1"/>
          <p:nvPr/>
        </p:nvSpPr>
        <p:spPr>
          <a:xfrm>
            <a:off x="1748255" y="5466767"/>
            <a:ext cx="54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Отгружено товаров собственного производства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FB146A-CF2A-6E4F-BD2B-B9DAE378962A}"/>
              </a:ext>
            </a:extLst>
          </p:cNvPr>
          <p:cNvSpPr txBox="1"/>
          <p:nvPr/>
        </p:nvSpPr>
        <p:spPr>
          <a:xfrm>
            <a:off x="1751276" y="2705265"/>
            <a:ext cx="54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Объем добавленной стоимости предприятий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57580D9-CD13-0046-850D-3C571A057988}"/>
              </a:ext>
            </a:extLst>
          </p:cNvPr>
          <p:cNvSpPr/>
          <p:nvPr/>
        </p:nvSpPr>
        <p:spPr>
          <a:xfrm>
            <a:off x="1063364" y="96062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2000" b="1" dirty="0">
                <a:solidFill>
                  <a:srgbClr val="007F38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FB146A-CF2A-6E4F-BD2B-B9DAE378962A}"/>
              </a:ext>
            </a:extLst>
          </p:cNvPr>
          <p:cNvSpPr txBox="1"/>
          <p:nvPr/>
        </p:nvSpPr>
        <p:spPr>
          <a:xfrm>
            <a:off x="1743808" y="915792"/>
            <a:ext cx="54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Инвестиции в основной капитал на душу населения</a:t>
            </a:r>
          </a:p>
        </p:txBody>
      </p:sp>
      <p:sp>
        <p:nvSpPr>
          <p:cNvPr id="45" name="Стрелка вверх 44">
            <a:extLst>
              <a:ext uri="{FF2B5EF4-FFF2-40B4-BE49-F238E27FC236}">
                <a16:creationId xmlns:a16="http://schemas.microsoft.com/office/drawing/2014/main" id="{B6536CFC-76EE-D54D-914A-8C14DDDA46A6}"/>
              </a:ext>
            </a:extLst>
          </p:cNvPr>
          <p:cNvSpPr/>
          <p:nvPr/>
        </p:nvSpPr>
        <p:spPr>
          <a:xfrm>
            <a:off x="1487534" y="1050989"/>
            <a:ext cx="172479" cy="360407"/>
          </a:xfrm>
          <a:prstGeom prst="upArrow">
            <a:avLst/>
          </a:prstGeom>
          <a:solidFill>
            <a:srgbClr val="007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srgbClr val="00793C"/>
              </a:solidFill>
              <a:latin typeface="Arial" panose="020B0604020202020204" pitchFamily="34" charset="0"/>
            </a:endParaRPr>
          </a:p>
        </p:txBody>
      </p:sp>
      <p:sp>
        <p:nvSpPr>
          <p:cNvPr id="46" name="Стрелка вверх 45">
            <a:extLst>
              <a:ext uri="{FF2B5EF4-FFF2-40B4-BE49-F238E27FC236}">
                <a16:creationId xmlns:a16="http://schemas.microsoft.com/office/drawing/2014/main" id="{B6536CFC-76EE-D54D-914A-8C14DDDA46A6}"/>
              </a:ext>
            </a:extLst>
          </p:cNvPr>
          <p:cNvSpPr/>
          <p:nvPr/>
        </p:nvSpPr>
        <p:spPr>
          <a:xfrm>
            <a:off x="1487534" y="2881967"/>
            <a:ext cx="172479" cy="360407"/>
          </a:xfrm>
          <a:prstGeom prst="upArrow">
            <a:avLst/>
          </a:prstGeom>
          <a:solidFill>
            <a:srgbClr val="007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srgbClr val="00793C"/>
              </a:solidFill>
              <a:latin typeface="Arial" panose="020B0604020202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14ED24F-0486-2E41-91FB-DAC1B7981E49}"/>
              </a:ext>
            </a:extLst>
          </p:cNvPr>
          <p:cNvSpPr/>
          <p:nvPr/>
        </p:nvSpPr>
        <p:spPr>
          <a:xfrm>
            <a:off x="1019608" y="2156039"/>
            <a:ext cx="555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b="1" dirty="0">
                <a:solidFill>
                  <a:srgbClr val="007F38"/>
                </a:solidFill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FB146A-CF2A-6E4F-BD2B-B9DAE378962A}"/>
              </a:ext>
            </a:extLst>
          </p:cNvPr>
          <p:cNvSpPr txBox="1"/>
          <p:nvPr/>
        </p:nvSpPr>
        <p:spPr>
          <a:xfrm>
            <a:off x="1723916" y="2182429"/>
            <a:ext cx="594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Покупательская способность заработной платы</a:t>
            </a:r>
          </a:p>
        </p:txBody>
      </p:sp>
      <p:sp>
        <p:nvSpPr>
          <p:cNvPr id="49" name="Стрелка вверх 48">
            <a:extLst>
              <a:ext uri="{FF2B5EF4-FFF2-40B4-BE49-F238E27FC236}">
                <a16:creationId xmlns:a16="http://schemas.microsoft.com/office/drawing/2014/main" id="{B6536CFC-76EE-D54D-914A-8C14DDDA46A6}"/>
              </a:ext>
            </a:extLst>
          </p:cNvPr>
          <p:cNvSpPr/>
          <p:nvPr/>
        </p:nvSpPr>
        <p:spPr>
          <a:xfrm>
            <a:off x="1469949" y="2228905"/>
            <a:ext cx="172479" cy="360407"/>
          </a:xfrm>
          <a:prstGeom prst="upArrow">
            <a:avLst/>
          </a:prstGeom>
          <a:solidFill>
            <a:srgbClr val="007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srgbClr val="00793C"/>
              </a:solidFill>
              <a:latin typeface="Arial" panose="020B0604020202020204" pitchFamily="34" charset="0"/>
            </a:endParaRPr>
          </a:p>
        </p:txBody>
      </p:sp>
      <p:sp>
        <p:nvSpPr>
          <p:cNvPr id="50" name="Стрелка вверх 49">
            <a:extLst>
              <a:ext uri="{FF2B5EF4-FFF2-40B4-BE49-F238E27FC236}">
                <a16:creationId xmlns:a16="http://schemas.microsoft.com/office/drawing/2014/main" id="{AE646876-063B-034D-9121-53E56DAE3A34}"/>
              </a:ext>
            </a:extLst>
          </p:cNvPr>
          <p:cNvSpPr/>
          <p:nvPr/>
        </p:nvSpPr>
        <p:spPr>
          <a:xfrm rot="10800000">
            <a:off x="1473861" y="5017942"/>
            <a:ext cx="172479" cy="360407"/>
          </a:xfrm>
          <a:prstGeom prst="upArrow">
            <a:avLst/>
          </a:prstGeom>
          <a:solidFill>
            <a:srgbClr val="B60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srgbClr val="00793C"/>
              </a:solidFill>
              <a:latin typeface="Arial" panose="020B0604020202020204" pitchFamily="34" charset="0"/>
            </a:endParaRPr>
          </a:p>
        </p:txBody>
      </p:sp>
      <p:sp>
        <p:nvSpPr>
          <p:cNvPr id="51" name="Стрелка вверх 50">
            <a:extLst>
              <a:ext uri="{FF2B5EF4-FFF2-40B4-BE49-F238E27FC236}">
                <a16:creationId xmlns:a16="http://schemas.microsoft.com/office/drawing/2014/main" id="{AE646876-063B-034D-9121-53E56DAE3A34}"/>
              </a:ext>
            </a:extLst>
          </p:cNvPr>
          <p:cNvSpPr/>
          <p:nvPr/>
        </p:nvSpPr>
        <p:spPr>
          <a:xfrm rot="10800000">
            <a:off x="1473862" y="6253102"/>
            <a:ext cx="172479" cy="360407"/>
          </a:xfrm>
          <a:prstGeom prst="upArrow">
            <a:avLst/>
          </a:prstGeom>
          <a:solidFill>
            <a:srgbClr val="B60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srgbClr val="00793C"/>
              </a:solidFill>
              <a:latin typeface="Arial" panose="020B0604020202020204" pitchFamily="34" charset="0"/>
            </a:endParaRPr>
          </a:p>
        </p:txBody>
      </p:sp>
      <p:sp>
        <p:nvSpPr>
          <p:cNvPr id="53" name="Стрелка вверх 52">
            <a:extLst>
              <a:ext uri="{FF2B5EF4-FFF2-40B4-BE49-F238E27FC236}">
                <a16:creationId xmlns:a16="http://schemas.microsoft.com/office/drawing/2014/main" id="{AE646876-063B-034D-9121-53E56DAE3A34}"/>
              </a:ext>
            </a:extLst>
          </p:cNvPr>
          <p:cNvSpPr/>
          <p:nvPr/>
        </p:nvSpPr>
        <p:spPr>
          <a:xfrm rot="10800000">
            <a:off x="1482726" y="4345255"/>
            <a:ext cx="172479" cy="360407"/>
          </a:xfrm>
          <a:prstGeom prst="upArrow">
            <a:avLst/>
          </a:prstGeom>
          <a:solidFill>
            <a:srgbClr val="B60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srgbClr val="00793C"/>
              </a:solidFill>
              <a:latin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F30090E6-50E6-6C4F-8EB0-0BE9892A7441}"/>
              </a:ext>
            </a:extLst>
          </p:cNvPr>
          <p:cNvCxnSpPr>
            <a:cxnSpLocks/>
          </p:cNvCxnSpPr>
          <p:nvPr/>
        </p:nvCxnSpPr>
        <p:spPr>
          <a:xfrm>
            <a:off x="1553057" y="3622359"/>
            <a:ext cx="0" cy="381908"/>
          </a:xfrm>
          <a:prstGeom prst="line">
            <a:avLst/>
          </a:prstGeom>
          <a:ln w="76200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2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9"/>
          <a:stretch/>
        </p:blipFill>
        <p:spPr>
          <a:xfrm>
            <a:off x="1232" y="0"/>
            <a:ext cx="12068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4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9EF36E0-EB16-40D2-88F8-0DABA53262D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ятиугольник 8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F5345FFE-F582-B543-BE04-B335BA895E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0035" y="912994"/>
          <a:ext cx="8983744" cy="55751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61089">
                  <a:extLst>
                    <a:ext uri="{9D8B030D-6E8A-4147-A177-3AD203B41FA5}">
                      <a16:colId xmlns:a16="http://schemas.microsoft.com/office/drawing/2014/main" val="1768795652"/>
                    </a:ext>
                  </a:extLst>
                </a:gridCol>
                <a:gridCol w="4122655">
                  <a:extLst>
                    <a:ext uri="{9D8B030D-6E8A-4147-A177-3AD203B41FA5}">
                      <a16:colId xmlns:a16="http://schemas.microsoft.com/office/drawing/2014/main" val="3432361000"/>
                    </a:ext>
                  </a:extLst>
                </a:gridCol>
              </a:tblGrid>
              <a:tr h="7998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Капитальный ремонт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164766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 МКД</a:t>
                      </a:r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Реконструкция сетей водоснабжения в с. 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Гильдеево</a:t>
                      </a:r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4993614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ФАП в </a:t>
                      </a: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Кибячи</a:t>
                      </a:r>
                      <a:endParaRPr lang="ru-RU" sz="19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7 МКД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в селах Ленино-</a:t>
                      </a:r>
                      <a:r>
                        <a:rPr lang="ru-RU" sz="19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Кокушкино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с. </a:t>
                      </a:r>
                      <a:r>
                        <a:rPr lang="ru-RU" sz="19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Кощаково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            с. </a:t>
                      </a:r>
                      <a:r>
                        <a:rPr lang="ru-RU" sz="19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Кулаево</a:t>
                      </a:r>
                      <a:endParaRPr lang="ru-RU" sz="19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34144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Детский сад в д. 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Куюки</a:t>
                      </a: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на 260 мест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Здание сельсовета в                            с. 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Янцевары</a:t>
                      </a:r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361093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Детский сад в с. 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Пестрецы</a:t>
                      </a: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на 140 мест</a:t>
                      </a:r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МБОУ «Старо-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Шигалеевская</a:t>
                      </a: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СОШ»</a:t>
                      </a:r>
                    </a:p>
                    <a:p>
                      <a:pPr algn="ctr"/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52429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Здание ЗАГС в с. 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Пестрецы</a:t>
                      </a:r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Пищеблоки в МБОУ 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Кулаевской</a:t>
                      </a: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СОШ,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МБОУ </a:t>
                      </a:r>
                      <a:r>
                        <a:rPr lang="ru-RU" sz="19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Шалинской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СОШ, МБОУ </a:t>
                      </a:r>
                      <a:r>
                        <a:rPr lang="ru-RU" sz="19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Пестречинской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СОШ №1</a:t>
                      </a:r>
                      <a:endParaRPr lang="ru-RU" sz="19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44511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Дороги в селах 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Пестрецы</a:t>
                      </a: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Ленино-</a:t>
                      </a:r>
                      <a:r>
                        <a:rPr lang="ru-RU" sz="19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Кокушкино</a:t>
                      </a:r>
                      <a:r>
                        <a:rPr lang="ru-RU" sz="19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Кощаково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Шали</a:t>
                      </a:r>
                      <a:endParaRPr lang="ru-RU" sz="19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9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014822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СТРОИТЕЛЬСТВО. ПЛАН 2023-2025 ГГ.</a:t>
            </a:r>
          </a:p>
        </p:txBody>
      </p:sp>
    </p:spTree>
    <p:extLst>
      <p:ext uri="{BB962C8B-B14F-4D97-AF65-F5344CB8AC3E}">
        <p14:creationId xmlns:p14="http://schemas.microsoft.com/office/powerpoint/2010/main" val="48193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ятиугольник 45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5594879" y="2419531"/>
          <a:ext cx="7061181" cy="3807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590578" y="5611045"/>
            <a:ext cx="385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Торговые точки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1127465" y="5218408"/>
            <a:ext cx="2696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8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230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3902877" y="5187782"/>
            <a:ext cx="2696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8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102 223 руб.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3321827" y="5603425"/>
            <a:ext cx="385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Оборот торговли </a:t>
            </a:r>
          </a:p>
          <a:p>
            <a:pPr algn="ctr"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на душу населения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564167" y="5251502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683568" y="5251502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4377" y="5251502"/>
            <a:ext cx="848887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007F38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оценка</a:t>
            </a:r>
            <a:endParaRPr lang="ru-RU" sz="1600" dirty="0">
              <a:solidFill>
                <a:srgbClr val="007F38"/>
              </a:solidFill>
              <a:latin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749192" y="5251502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РОЗНИЧНАЯ ТОРГОВЛЯ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0" y="1011468"/>
            <a:ext cx="5414400" cy="4060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73685" y="998549"/>
            <a:ext cx="505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Объем розничной торговли, млрд рублей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7135729" y="2056493"/>
            <a:ext cx="251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2022 году рост </a:t>
            </a:r>
            <a:endParaRPr lang="en-US" sz="1600" dirty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19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793C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ятиугольник 45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AF60288-06A3-E04D-B601-BBBA2CADAF44}"/>
              </a:ext>
            </a:extLst>
          </p:cNvPr>
          <p:cNvGraphicFramePr/>
          <p:nvPr>
            <p:extLst/>
          </p:nvPr>
        </p:nvGraphicFramePr>
        <p:xfrm>
          <a:off x="6497283" y="2214285"/>
          <a:ext cx="5454373" cy="4159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39945" y="57569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ru-R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7135729" y="2056493"/>
            <a:ext cx="251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2022 году рост </a:t>
            </a:r>
            <a:endParaRPr lang="en-US" sz="1600" dirty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1,5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793C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05274" y="5339538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524675" y="5339538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55485" y="5339538"/>
            <a:ext cx="848887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007F38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оценка</a:t>
            </a:r>
            <a:endParaRPr lang="ru-RU" sz="1600" dirty="0">
              <a:solidFill>
                <a:srgbClr val="007F38"/>
              </a:solidFill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90300" y="5339538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ИНВЕСТИЦИИ</a:t>
            </a:r>
          </a:p>
        </p:txBody>
      </p:sp>
      <p:pic>
        <p:nvPicPr>
          <p:cNvPr id="21" name="Рисунок 20" descr="https://skr.sh/i/231221/OXsYOnnu.jpg?download=1&amp;name=%D0%A1%D0%BA%D1%80%D0%B8%D0%BD%D1%88%D0%BE%D1%82%2023-12-2021%2008:08: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4472"/>
          <a:stretch/>
        </p:blipFill>
        <p:spPr bwMode="auto">
          <a:xfrm>
            <a:off x="1072799" y="1011468"/>
            <a:ext cx="5414400" cy="40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6673683" y="998549"/>
            <a:ext cx="518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Инвестиции в основной капитал, млрд рублей</a:t>
            </a:r>
          </a:p>
        </p:txBody>
      </p:sp>
    </p:spTree>
    <p:extLst>
      <p:ext uri="{BB962C8B-B14F-4D97-AF65-F5344CB8AC3E}">
        <p14:creationId xmlns:p14="http://schemas.microsoft.com/office/powerpoint/2010/main" val="16933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ятиугольник 45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ИНВЕСТИЦИИ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A3EE12B-BDA3-A44E-AC65-8830D028C7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3871" y="761014"/>
          <a:ext cx="11235460" cy="59197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8327">
                  <a:extLst>
                    <a:ext uri="{9D8B030D-6E8A-4147-A177-3AD203B41FA5}">
                      <a16:colId xmlns:a16="http://schemas.microsoft.com/office/drawing/2014/main" val="1768795652"/>
                    </a:ext>
                  </a:extLst>
                </a:gridCol>
                <a:gridCol w="2255824">
                  <a:extLst>
                    <a:ext uri="{9D8B030D-6E8A-4147-A177-3AD203B41FA5}">
                      <a16:colId xmlns:a16="http://schemas.microsoft.com/office/drawing/2014/main" val="3432361000"/>
                    </a:ext>
                  </a:extLst>
                </a:gridCol>
                <a:gridCol w="1649125">
                  <a:extLst>
                    <a:ext uri="{9D8B030D-6E8A-4147-A177-3AD203B41FA5}">
                      <a16:colId xmlns:a16="http://schemas.microsoft.com/office/drawing/2014/main" val="3247034845"/>
                    </a:ext>
                  </a:extLst>
                </a:gridCol>
                <a:gridCol w="1421584">
                  <a:extLst>
                    <a:ext uri="{9D8B030D-6E8A-4147-A177-3AD203B41FA5}">
                      <a16:colId xmlns:a16="http://schemas.microsoft.com/office/drawing/2014/main" val="2784418078"/>
                    </a:ext>
                  </a:extLst>
                </a:gridCol>
                <a:gridCol w="2710600">
                  <a:extLst>
                    <a:ext uri="{9D8B030D-6E8A-4147-A177-3AD203B41FA5}">
                      <a16:colId xmlns:a16="http://schemas.microsoft.com/office/drawing/2014/main" val="113917264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Инвестиционный проект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Специализация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Рабочих </a:t>
                      </a:r>
                    </a:p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мест, ед.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Стадия реализации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164766"/>
                  </a:ext>
                </a:extLst>
              </a:tr>
              <a:tr h="669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Маслосырзавод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в с.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Кулаево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производство молочной продукции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2,5 млрд рублей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экспертиза проектно-сметной документации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4993614"/>
                  </a:ext>
                </a:extLst>
              </a:tr>
              <a:tr h="866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Завод «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Кулонэнергомаш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 с.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Кощаково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производство техники, оборудования и запчастей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580 млн рублей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изменение категории земельного участка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3414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Производство строительных инструментов в с.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Кощаково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производство строительных инструментов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31 млн рублей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разработка проектно-сметной документации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36109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Асфальтобетонный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завод в с.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Кулаево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производство асфальта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80 млн рублей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подвод коммуникаций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52429"/>
                  </a:ext>
                </a:extLst>
              </a:tr>
              <a:tr h="669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Переработка зерновых культур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переработка и фасовка зерновых культур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31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млн рублей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изменение категории земельного участка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44511"/>
                  </a:ext>
                </a:extLst>
              </a:tr>
              <a:tr h="866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База отдыха в с.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Кулаево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создание базы отдыха, состоящего из гостевых домиков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 млн рублей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изменение категории земельного участка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985718"/>
                  </a:ext>
                </a:extLst>
              </a:tr>
              <a:tr h="866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Эко-курортный комплекс «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Yurt resort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создание места отдыха, состоящего из юрт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 млн рублей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приобретение туристского оборудования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114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4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ятиугольник 45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751841" y="1011470"/>
            <a:ext cx="114401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20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ГЛЭМПИНГ «МИНЕМ РАНЧО»</a:t>
            </a:r>
            <a:endParaRPr lang="ru-RU" sz="22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33249F8-4A16-0D4D-9239-7681FBA6D187}"/>
              </a:ext>
            </a:extLst>
          </p:cNvPr>
          <p:cNvSpPr/>
          <p:nvPr/>
        </p:nvSpPr>
        <p:spPr>
          <a:xfrm>
            <a:off x="891051" y="5311315"/>
            <a:ext cx="5414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3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190 </a:t>
            </a:r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млн. руб.</a:t>
            </a:r>
            <a:endParaRPr lang="en-US" sz="16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  <a:p>
            <a:pPr algn="ctr" defTabSz="914377">
              <a:defRPr/>
            </a:pPr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общий объем инвестиций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F0D3C9-95C0-6748-B98E-1917E807EADE}"/>
              </a:ext>
            </a:extLst>
          </p:cNvPr>
          <p:cNvSpPr/>
          <p:nvPr/>
        </p:nvSpPr>
        <p:spPr>
          <a:xfrm>
            <a:off x="6543041" y="5347370"/>
            <a:ext cx="54110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3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47 </a:t>
            </a:r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ед.</a:t>
            </a:r>
            <a:endParaRPr lang="en-US" sz="16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  <a:p>
            <a:pPr algn="ctr" defTabSz="914377">
              <a:defRPr/>
            </a:pPr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новых рабочих мест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ИНВЕСТИЦИИ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688" r="4069"/>
          <a:stretch/>
        </p:blipFill>
        <p:spPr>
          <a:xfrm>
            <a:off x="6543040" y="1644075"/>
            <a:ext cx="5411008" cy="37173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51" y="1644075"/>
            <a:ext cx="5414400" cy="37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ятиугольник 45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A6EBAF02-977E-4A40-AF15-351B973B5733}"/>
              </a:ext>
            </a:extLst>
          </p:cNvPr>
          <p:cNvGraphicFramePr/>
          <p:nvPr>
            <p:extLst/>
          </p:nvPr>
        </p:nvGraphicFramePr>
        <p:xfrm>
          <a:off x="1691149" y="1118474"/>
          <a:ext cx="8239433" cy="5541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DA0B6E8-122E-B640-AE72-190ECCA97320}"/>
              </a:ext>
            </a:extLst>
          </p:cNvPr>
          <p:cNvSpPr/>
          <p:nvPr/>
        </p:nvSpPr>
        <p:spPr>
          <a:xfrm>
            <a:off x="4487161" y="2291937"/>
            <a:ext cx="29145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 бюджет поступило </a:t>
            </a:r>
          </a:p>
          <a:p>
            <a:pPr algn="ctr" defTabSz="914377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609 млн. рублей </a:t>
            </a:r>
          </a:p>
          <a:p>
            <a:pPr algn="ctr" defTabSz="914377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План выполнен на 109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НАЛОГИ И СБОРЫ</a:t>
            </a:r>
          </a:p>
        </p:txBody>
      </p:sp>
    </p:spTree>
    <p:extLst>
      <p:ext uri="{BB962C8B-B14F-4D97-AF65-F5344CB8AC3E}">
        <p14:creationId xmlns:p14="http://schemas.microsoft.com/office/powerpoint/2010/main" val="31187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ятиугольник 45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3" y="6316000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5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186DEBD8-BBF1-3941-B1C0-6DFA852779A1}"/>
              </a:ext>
            </a:extLst>
          </p:cNvPr>
          <p:cNvGraphicFramePr/>
          <p:nvPr>
            <p:extLst/>
          </p:nvPr>
        </p:nvGraphicFramePr>
        <p:xfrm>
          <a:off x="751841" y="1965077"/>
          <a:ext cx="5574161" cy="42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60580" y="1095157"/>
            <a:ext cx="488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Среднемесячная заработная плата, рублей</a:t>
            </a:r>
            <a:endParaRPr lang="ru-RU" dirty="0">
              <a:solidFill>
                <a:srgbClr val="6D757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186DEBD8-BBF1-3941-B1C0-6DFA852779A1}"/>
              </a:ext>
            </a:extLst>
          </p:cNvPr>
          <p:cNvGraphicFramePr/>
          <p:nvPr>
            <p:extLst/>
          </p:nvPr>
        </p:nvGraphicFramePr>
        <p:xfrm>
          <a:off x="6257072" y="1965075"/>
          <a:ext cx="5574161" cy="42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707509" y="1086956"/>
            <a:ext cx="518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Денежные доходы на душу населения, рублей</a:t>
            </a:r>
            <a:endParaRPr lang="ru-RU" dirty="0">
              <a:solidFill>
                <a:srgbClr val="6D757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1950557" y="1561227"/>
            <a:ext cx="251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2022 году рост </a:t>
            </a:r>
            <a:endParaRPr lang="en-US" sz="1600" dirty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составил 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6,4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793C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7774300" y="1562676"/>
            <a:ext cx="199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2022 году рост </a:t>
            </a:r>
            <a:endParaRPr lang="en-US" sz="1600" dirty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составил 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8,9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793C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УРОВЕНЬ ЖИЗНИ</a:t>
            </a:r>
          </a:p>
        </p:txBody>
      </p:sp>
    </p:spTree>
    <p:extLst>
      <p:ext uri="{BB962C8B-B14F-4D97-AF65-F5344CB8AC3E}">
        <p14:creationId xmlns:p14="http://schemas.microsoft.com/office/powerpoint/2010/main" val="27732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45AC948-B73A-B842-AFBF-90F77611D3D6}"/>
              </a:ext>
            </a:extLst>
          </p:cNvPr>
          <p:cNvSpPr txBox="1"/>
          <p:nvPr/>
        </p:nvSpPr>
        <p:spPr>
          <a:xfrm>
            <a:off x="731521" y="2590838"/>
            <a:ext cx="1146047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ПРОГНОЗ СОЦИАЛЬНО - ЭКОНОМИЧЕСКОГО </a:t>
            </a:r>
          </a:p>
          <a:p>
            <a:pPr algn="ctr"/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РАЗВИТИЯ ПЕСТРЕЧИНСКОГО РАЙОНА НА </a:t>
            </a:r>
            <a:r>
              <a:rPr lang="ru-RU" sz="3200" b="1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2023</a:t>
            </a:r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 ГОД </a:t>
            </a:r>
          </a:p>
          <a:p>
            <a:pPr algn="ctr"/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 ПЛАНОВЫЙ ПЕРИОД </a:t>
            </a:r>
            <a:r>
              <a:rPr lang="ru-RU" sz="3200" b="1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2024</a:t>
            </a:r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 И </a:t>
            </a:r>
            <a:r>
              <a:rPr lang="ru-RU" sz="3200" b="1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2025</a:t>
            </a:r>
            <a:r>
              <a:rPr lang="ru-RU" sz="32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 ГОДОВ</a:t>
            </a:r>
          </a:p>
          <a:p>
            <a:pPr algn="ctr"/>
            <a:endParaRPr lang="ru-RU" sz="26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831E063-C11B-F448-BB20-D8DF37E54CDA}"/>
              </a:ext>
            </a:extLst>
          </p:cNvPr>
          <p:cNvCxnSpPr>
            <a:cxnSpLocks/>
          </p:cNvCxnSpPr>
          <p:nvPr/>
        </p:nvCxnSpPr>
        <p:spPr>
          <a:xfrm>
            <a:off x="4131329" y="4308469"/>
            <a:ext cx="4572086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0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45AC948-B73A-B842-AFBF-90F77611D3D6}"/>
              </a:ext>
            </a:extLst>
          </p:cNvPr>
          <p:cNvSpPr txBox="1"/>
          <p:nvPr/>
        </p:nvSpPr>
        <p:spPr>
          <a:xfrm>
            <a:off x="731521" y="2872060"/>
            <a:ext cx="114604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СПАСИБО ЗА ВНИМАНИЕ</a:t>
            </a:r>
            <a:r>
              <a:rPr lang="ru-RU" sz="26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!</a:t>
            </a:r>
          </a:p>
          <a:p>
            <a:pPr algn="ctr"/>
            <a:r>
              <a:rPr lang="ru-RU" sz="2600" dirty="0" smtClean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ИГЪТИБАРЫГЫЗ ӨЧЕН РӘХМӘТ!</a:t>
            </a:r>
            <a:endParaRPr lang="ru-RU" sz="2600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8BE4C13-C550-BD42-8DEE-D31BA2A3DC02}"/>
              </a:ext>
            </a:extLst>
          </p:cNvPr>
          <p:cNvCxnSpPr>
            <a:cxnSpLocks/>
          </p:cNvCxnSpPr>
          <p:nvPr/>
        </p:nvCxnSpPr>
        <p:spPr>
          <a:xfrm>
            <a:off x="4197232" y="3880821"/>
            <a:ext cx="4572086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0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186DEBD8-BBF1-3941-B1C0-6DFA852779A1}"/>
              </a:ext>
            </a:extLst>
          </p:cNvPr>
          <p:cNvGraphicFramePr/>
          <p:nvPr>
            <p:extLst/>
          </p:nvPr>
        </p:nvGraphicFramePr>
        <p:xfrm>
          <a:off x="751841" y="1965077"/>
          <a:ext cx="5574161" cy="42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1243235" y="1615542"/>
            <a:ext cx="199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202</a:t>
            </a:r>
            <a:r>
              <a:rPr lang="en-US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году рост </a:t>
            </a:r>
            <a:endParaRPr lang="en-US" sz="1400" dirty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ru-RU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793C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86DEBD8-BBF1-3941-B1C0-6DFA852779A1}"/>
              </a:ext>
            </a:extLst>
          </p:cNvPr>
          <p:cNvGraphicFramePr/>
          <p:nvPr>
            <p:extLst/>
          </p:nvPr>
        </p:nvGraphicFramePr>
        <p:xfrm>
          <a:off x="6490641" y="1965077"/>
          <a:ext cx="5574161" cy="42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6982033" y="1615542"/>
            <a:ext cx="199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202</a:t>
            </a:r>
            <a:r>
              <a:rPr lang="en-US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году рост </a:t>
            </a:r>
            <a:endParaRPr lang="en-US" sz="1400" dirty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ru-RU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14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793C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1841" y="1005478"/>
            <a:ext cx="557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Валовый территориальный продукт, млрд руб</a:t>
            </a:r>
            <a:r>
              <a:rPr lang="ru-RU" dirty="0">
                <a:solidFill>
                  <a:srgbClr val="6D7570"/>
                </a:solidFill>
                <a:latin typeface="Arial" panose="020B0604020202020204" pitchFamily="34" charset="0"/>
              </a:rPr>
              <a:t>лей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8447" y="1005478"/>
            <a:ext cx="505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Объем отгруженных товаров, млрд рублей</a:t>
            </a:r>
            <a:endParaRPr lang="ru-RU" dirty="0">
              <a:solidFill>
                <a:srgbClr val="6D757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5346" y="5120268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МАКРОЭКОНОМИЧЕСКИЕ ПОКАЗАТЕЛИ</a:t>
            </a:r>
          </a:p>
        </p:txBody>
      </p:sp>
    </p:spTree>
    <p:extLst>
      <p:ext uri="{BB962C8B-B14F-4D97-AF65-F5344CB8AC3E}">
        <p14:creationId xmlns:p14="http://schemas.microsoft.com/office/powerpoint/2010/main" val="152259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6710347" y="2344585"/>
          <a:ext cx="5409460" cy="359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1962850" y="5181689"/>
            <a:ext cx="4796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Ожидаемая выручка от реализации </a:t>
            </a:r>
          </a:p>
          <a:p>
            <a:pPr defTabSz="914377"/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сельскохозяйственной продукции, млрд рублей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7317784" y="1789753"/>
            <a:ext cx="199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2022</a:t>
            </a:r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году рост </a:t>
            </a:r>
            <a:endParaRPr lang="en-US" sz="1600" dirty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lang="ru-RU" sz="1600" dirty="0">
                <a:solidFill>
                  <a:srgbClr val="007F38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12</a:t>
            </a:r>
            <a:r>
              <a:rPr lang="en-US" sz="16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793C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3685" y="998549"/>
            <a:ext cx="505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Валовая</a:t>
            </a:r>
            <a:r>
              <a:rPr lang="ru-RU" dirty="0">
                <a:solidFill>
                  <a:srgbClr val="6D757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продукция</a:t>
            </a:r>
            <a:r>
              <a:rPr lang="ru-RU" dirty="0">
                <a:solidFill>
                  <a:srgbClr val="6D757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сельского хозяйства, млрд руб</a:t>
            </a:r>
            <a:r>
              <a:rPr lang="ru-RU" dirty="0">
                <a:solidFill>
                  <a:srgbClr val="6D7570"/>
                </a:solidFill>
                <a:latin typeface="Arial" panose="020B0604020202020204" pitchFamily="34" charset="0"/>
              </a:rPr>
              <a:t>лей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1010550" y="5243243"/>
            <a:ext cx="1116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3,747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410464" y="5277740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529866" y="5277740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60676" y="5277740"/>
            <a:ext cx="848887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007F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595491" y="5277740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1962851" y="5826259"/>
            <a:ext cx="278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Удельный вес пашни, %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1010550" y="5764703"/>
            <a:ext cx="883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2,19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1962851" y="6298326"/>
            <a:ext cx="4354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6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Энергообеспеченность</a:t>
            </a:r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, </a:t>
            </a:r>
            <a:r>
              <a:rPr lang="ru-RU" sz="16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л.с</a:t>
            </a:r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. на 100 га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1010550" y="6236771"/>
            <a:ext cx="883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150</a:t>
            </a:r>
          </a:p>
        </p:txBody>
      </p:sp>
      <p:pic>
        <p:nvPicPr>
          <p:cNvPr id="30" name="Рисунок 29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/>
          <a:stretch/>
        </p:blipFill>
        <p:spPr>
          <a:xfrm>
            <a:off x="1077840" y="1011468"/>
            <a:ext cx="5414400" cy="4060800"/>
          </a:xfrm>
          <a:prstGeom prst="rect">
            <a:avLst/>
          </a:prstGeom>
        </p:spPr>
      </p:pic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СЕЛЬСКОЕ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27631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DCCA572-2B04-2D4A-A5A5-9B30B350A2FF}"/>
              </a:ext>
            </a:extLst>
          </p:cNvPr>
          <p:cNvGraphicFramePr/>
          <p:nvPr>
            <p:extLst/>
          </p:nvPr>
        </p:nvGraphicFramePr>
        <p:xfrm>
          <a:off x="-297434" y="853676"/>
          <a:ext cx="6602523" cy="579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28EB2AD-59EC-4CD1-8BE1-E213DD93E4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63143" y="1206159"/>
          <a:ext cx="4843605" cy="23772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09252">
                  <a:extLst>
                    <a:ext uri="{9D8B030D-6E8A-4147-A177-3AD203B41FA5}">
                      <a16:colId xmlns:a16="http://schemas.microsoft.com/office/drawing/2014/main" val="2695254344"/>
                    </a:ext>
                  </a:extLst>
                </a:gridCol>
                <a:gridCol w="1434353">
                  <a:extLst>
                    <a:ext uri="{9D8B030D-6E8A-4147-A177-3AD203B41FA5}">
                      <a16:colId xmlns:a16="http://schemas.microsoft.com/office/drawing/2014/main" val="1414865971"/>
                    </a:ext>
                  </a:extLst>
                </a:gridCol>
              </a:tblGrid>
              <a:tr h="457003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Заготовлено кормов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64741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64734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Сенаж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42,5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4331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Силос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08859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Солома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9,9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4799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Заготовлено 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условную </a:t>
                      </a: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голову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32,06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43680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28EB2AD-59EC-4CD1-8BE1-E213DD93E4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63143" y="3976516"/>
          <a:ext cx="4843605" cy="179812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09252">
                  <a:extLst>
                    <a:ext uri="{9D8B030D-6E8A-4147-A177-3AD203B41FA5}">
                      <a16:colId xmlns:a16="http://schemas.microsoft.com/office/drawing/2014/main" val="2695254344"/>
                    </a:ext>
                  </a:extLst>
                </a:gridCol>
                <a:gridCol w="1434353">
                  <a:extLst>
                    <a:ext uri="{9D8B030D-6E8A-4147-A177-3AD203B41FA5}">
                      <a16:colId xmlns:a16="http://schemas.microsoft.com/office/drawing/2014/main" val="1414865971"/>
                    </a:ext>
                  </a:extLst>
                </a:gridCol>
              </a:tblGrid>
              <a:tr h="457003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ц/га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64741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технических культур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64734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картофеля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4331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овощей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08859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столовой свеклы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47998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СЕЛЬСКОЕ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41885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pic>
        <p:nvPicPr>
          <p:cNvPr id="27" name="Рисунок 26"/>
          <p:cNvPicPr>
            <a:picLocks/>
          </p:cNvPicPr>
          <p:nvPr/>
        </p:nvPicPr>
        <p:blipFill rotWithShape="1">
          <a:blip r:embed="rId4"/>
          <a:srcRect l="6843" r="4292"/>
          <a:stretch/>
        </p:blipFill>
        <p:spPr>
          <a:xfrm>
            <a:off x="1077840" y="1011469"/>
            <a:ext cx="5414400" cy="4060800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DCCA572-2B04-2D4A-A5A5-9B30B350A2FF}"/>
              </a:ext>
            </a:extLst>
          </p:cNvPr>
          <p:cNvGraphicFramePr/>
          <p:nvPr>
            <p:extLst/>
          </p:nvPr>
        </p:nvGraphicFramePr>
        <p:xfrm>
          <a:off x="5466808" y="923003"/>
          <a:ext cx="6602523" cy="5737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2030141" y="5291618"/>
            <a:ext cx="292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Засеяно озимых культур, га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1077841" y="5230063"/>
            <a:ext cx="1116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9 670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2030141" y="5849521"/>
            <a:ext cx="446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Минеральных удобрений внесено под озимые культуры, тонн </a:t>
            </a:r>
            <a:r>
              <a:rPr lang="ru-RU" sz="1600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д.в</a:t>
            </a:r>
            <a:r>
              <a:rPr lang="ru-RU" sz="16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1077841" y="5787965"/>
            <a:ext cx="1116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238,1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СЕЛЬСКОЕ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38269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2432484" y="853675"/>
          <a:ext cx="3986073" cy="326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3985415" y="3115166"/>
          <a:ext cx="3443999" cy="319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8242561" y="3733015"/>
          <a:ext cx="2945555" cy="2950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5867840" y="621795"/>
          <a:ext cx="4014499" cy="3378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97751" y="597812"/>
            <a:ext cx="290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Производство молока</a:t>
            </a:r>
            <a:r>
              <a:rPr lang="ru-RU" dirty="0">
                <a:solidFill>
                  <a:srgbClr val="6D7570"/>
                </a:solidFill>
                <a:latin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тонн</a:t>
            </a:r>
            <a:r>
              <a:rPr lang="ru-RU" dirty="0">
                <a:solidFill>
                  <a:srgbClr val="6D757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4794" y="3330447"/>
            <a:ext cx="1792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Поголовье коров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17589" y="3348866"/>
            <a:ext cx="2147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Поголовье лошадей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451861" y="3122137"/>
          <a:ext cx="3443999" cy="319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450492" y="3069746"/>
            <a:ext cx="165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1600" dirty="0">
                <a:solidFill>
                  <a:srgbClr val="646464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Поголовье КРС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СЕЛЬСКОЕ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21150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pic>
        <p:nvPicPr>
          <p:cNvPr id="1026" name="Picture 2" descr="https://sun9-north.userapi.com/sun9-86/s/v1/ig2/R_NlhKsnlvuPI4LzXMvzdq0RMDD5vtKkUvNiD70FQnBT15aHKaz-pFFyityoMolX4-eC7jOpXgjIBa151v92_D44.jpg?size=1280x958&amp;quality=95&amp;type=album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7" y="1011468"/>
            <a:ext cx="5414400" cy="40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1633727" y="5382314"/>
            <a:ext cx="54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Количество работников в АПК, человек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16858" y="5325029"/>
            <a:ext cx="1182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1 444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1633727" y="6044177"/>
            <a:ext cx="54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Количество работников в КФХ, человек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1070217" y="5941750"/>
            <a:ext cx="728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154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6629676" y="1098884"/>
          <a:ext cx="5153829" cy="5304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СЕЛЬСКОЕ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15328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6478321" y="2199773"/>
            <a:ext cx="541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Субсидии на поддержку </a:t>
            </a:r>
            <a:r>
              <a:rPr lang="ru-RU" dirty="0" err="1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сельхозтоваропроизводителей</a:t>
            </a:r>
            <a:endParaRPr lang="ru-RU" dirty="0">
              <a:solidFill>
                <a:srgbClr val="4A4A4A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6389843" y="1760168"/>
            <a:ext cx="5465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100 млн. рублей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6478321" y="4047381"/>
            <a:ext cx="54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Субсидии гражданам, ведущим ЛПХ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6389843" y="3607776"/>
            <a:ext cx="5465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2400" dirty="0">
                <a:solidFill>
                  <a:srgbClr val="00793C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3 млн. 515 тыс. рублей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3E1098-0B13-DA42-A2E5-CA74BF0D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40" y="1011468"/>
            <a:ext cx="5414400" cy="4060800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1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1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400" dirty="0">
                <a:solidFill>
                  <a:srgbClr val="4A4A4A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СЕЛЬСКОЕ ХОЗЯЙСТВО</a:t>
            </a:r>
          </a:p>
        </p:txBody>
      </p:sp>
      <p:sp>
        <p:nvSpPr>
          <p:cNvPr id="14" name="Нашивка 13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6" y="6316000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srgbClr val="CC9C7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5" y="6203867"/>
            <a:ext cx="454827" cy="5685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9" y="6257302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algn="r" defTabSz="914377"/>
            <a:r>
              <a:rPr lang="ru-RU" sz="1200" dirty="0">
                <a:solidFill>
                  <a:srgbClr val="6E7470"/>
                </a:solidFill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</p:spTree>
    <p:extLst>
      <p:ext uri="{BB962C8B-B14F-4D97-AF65-F5344CB8AC3E}">
        <p14:creationId xmlns:p14="http://schemas.microsoft.com/office/powerpoint/2010/main" val="7286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осич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сичка" id="{0524F815-6740-4169-BA3C-0F36E34B841D}" vid="{E01E5E65-2C21-4DD5-AA29-AE5B9E9E5FD6}"/>
    </a:ext>
  </a:extLst>
</a:theme>
</file>

<file path=ppt/theme/theme2.xml><?xml version="1.0" encoding="utf-8"?>
<a:theme xmlns:a="http://schemas.openxmlformats.org/drawingml/2006/main" name="1_Косич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сичка" id="{0524F815-6740-4169-BA3C-0F36E34B841D}" vid="{E01E5E65-2C21-4DD5-AA29-AE5B9E9E5FD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8106</TotalTime>
  <Words>963</Words>
  <Application>Microsoft Office PowerPoint</Application>
  <PresentationFormat>Широкоэкранный</PresentationFormat>
  <Paragraphs>344</Paragraphs>
  <Slides>29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 Light</vt:lpstr>
      <vt:lpstr>Roboto</vt:lpstr>
      <vt:lpstr>Times New Roman</vt:lpstr>
      <vt:lpstr>Косичка</vt:lpstr>
      <vt:lpstr>1_Косичка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ЦПП</dc:creator>
  <cp:lastModifiedBy>Венера Игнатьева</cp:lastModifiedBy>
  <cp:revision>549</cp:revision>
  <cp:lastPrinted>2022-11-15T08:15:24Z</cp:lastPrinted>
  <dcterms:created xsi:type="dcterms:W3CDTF">2020-07-30T08:18:22Z</dcterms:created>
  <dcterms:modified xsi:type="dcterms:W3CDTF">2022-11-22T07:01:59Z</dcterms:modified>
</cp:coreProperties>
</file>